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7" r:id="rId3"/>
    <p:sldId id="294" r:id="rId4"/>
    <p:sldId id="310" r:id="rId5"/>
    <p:sldId id="297" r:id="rId6"/>
    <p:sldId id="259" r:id="rId7"/>
    <p:sldId id="298" r:id="rId8"/>
    <p:sldId id="266" r:id="rId9"/>
    <p:sldId id="304" r:id="rId10"/>
    <p:sldId id="299" r:id="rId11"/>
    <p:sldId id="300" r:id="rId12"/>
    <p:sldId id="301" r:id="rId13"/>
    <p:sldId id="307" r:id="rId14"/>
    <p:sldId id="306" r:id="rId15"/>
    <p:sldId id="309" r:id="rId16"/>
    <p:sldId id="308" r:id="rId17"/>
    <p:sldId id="302" r:id="rId18"/>
    <p:sldId id="274" r:id="rId19"/>
  </p:sldIdLst>
  <p:sldSz cx="9144000" cy="5143500" type="screen16x9"/>
  <p:notesSz cx="6858000" cy="9144000"/>
  <p:embeddedFontLst>
    <p:embeddedFont>
      <p:font typeface="Assistant Light" pitchFamily="2" charset="-79"/>
      <p:regular r:id="rId21"/>
      <p:bold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Nunito Sans ExtraBold" pitchFamily="2" charset="0"/>
      <p:bold r:id="rId31"/>
      <p:italic r:id="rId32"/>
      <p:boldItalic r:id="rId33"/>
    </p:embeddedFont>
    <p:embeddedFont>
      <p:font typeface="Pontano Sans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D2A"/>
    <a:srgbClr val="94BAC7"/>
    <a:srgbClr val="074945"/>
    <a:srgbClr val="DAD8D9"/>
    <a:srgbClr val="FEFFFF"/>
    <a:srgbClr val="378F7B"/>
    <a:srgbClr val="F3F3F3"/>
    <a:srgbClr val="368E7A"/>
    <a:srgbClr val="368E7B"/>
    <a:srgbClr val="53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/>
    <p:restoredTop sz="95878"/>
  </p:normalViewPr>
  <p:slideViewPr>
    <p:cSldViewPr snapToGrid="0">
      <p:cViewPr varScale="1">
        <p:scale>
          <a:sx n="78" d="100"/>
          <a:sy n="78" d="100"/>
        </p:scale>
        <p:origin x="1076" y="5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705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31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22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09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82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93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366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81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8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4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70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66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60" r:id="rId6"/>
    <p:sldLayoutId id="214748366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450850" sx="100000" sy="100000" flip="xy" algn="tr"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51178" y="2772723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lt1"/>
                </a:solidFill>
              </a:rPr>
              <a:t>B</a:t>
            </a:r>
            <a:r>
              <a:rPr lang="en" dirty="0">
                <a:solidFill>
                  <a:schemeClr val="lt1"/>
                </a:solidFill>
              </a:rPr>
              <a:t>y </a:t>
            </a:r>
            <a:r>
              <a:rPr lang="en" dirty="0" err="1">
                <a:solidFill>
                  <a:schemeClr val="lt1"/>
                </a:solidFill>
              </a:rPr>
              <a:t>Manar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Ashiha</a:t>
            </a:r>
            <a:r>
              <a:rPr lang="en" dirty="0">
                <a:solidFill>
                  <a:schemeClr val="lt1"/>
                </a:solidFill>
              </a:rPr>
              <a:t> &amp; </a:t>
            </a:r>
            <a:r>
              <a:rPr lang="en-US" dirty="0" err="1"/>
              <a:t>Shikah</a:t>
            </a:r>
            <a:r>
              <a:rPr lang="en-US" dirty="0"/>
              <a:t> </a:t>
            </a:r>
            <a:r>
              <a:rPr lang="en-US" dirty="0" err="1"/>
              <a:t>Alalyani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709684" y="1866472"/>
            <a:ext cx="243485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Phishing </a:t>
            </a:r>
            <a:r>
              <a:rPr lang="en-US" sz="3200" dirty="0">
                <a:solidFill>
                  <a:schemeClr val="bg1"/>
                </a:solidFill>
              </a:rPr>
              <a:t>Detection Using ML</a:t>
            </a:r>
            <a:br>
              <a:rPr lang="en-US" sz="3200" dirty="0">
                <a:solidFill>
                  <a:schemeClr val="bg1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234;p33">
            <a:extLst>
              <a:ext uri="{FF2B5EF4-FFF2-40B4-BE49-F238E27FC236}">
                <a16:creationId xmlns:a16="http://schemas.microsoft.com/office/drawing/2014/main" id="{50EA35BB-9946-A145-90E8-CAACDF7762ED}"/>
              </a:ext>
            </a:extLst>
          </p:cNvPr>
          <p:cNvCxnSpPr>
            <a:cxnSpLocks/>
          </p:cNvCxnSpPr>
          <p:nvPr/>
        </p:nvCxnSpPr>
        <p:spPr>
          <a:xfrm>
            <a:off x="-194432" y="4868547"/>
            <a:ext cx="6659028" cy="0"/>
          </a:xfrm>
          <a:prstGeom prst="straightConnector1">
            <a:avLst/>
          </a:prstGeom>
          <a:noFill/>
          <a:ln w="19050" cap="flat" cmpd="sng">
            <a:solidFill>
              <a:srgbClr val="53AF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5;p33">
            <a:extLst>
              <a:ext uri="{FF2B5EF4-FFF2-40B4-BE49-F238E27FC236}">
                <a16:creationId xmlns:a16="http://schemas.microsoft.com/office/drawing/2014/main" id="{D55394C5-34F4-4742-9E09-3F9230F66281}"/>
              </a:ext>
            </a:extLst>
          </p:cNvPr>
          <p:cNvSpPr txBox="1">
            <a:spLocks/>
          </p:cNvSpPr>
          <p:nvPr/>
        </p:nvSpPr>
        <p:spPr>
          <a:xfrm>
            <a:off x="6327228" y="4630647"/>
            <a:ext cx="258967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 sz="12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 b="0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n-US" dirty="0">
                <a:solidFill>
                  <a:srgbClr val="53AF9A"/>
                </a:solidFill>
              </a:rPr>
              <a:t> Data Science Bootcamp T5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95C00-AA22-C445-BBD6-1D52CBCC5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096" y="1681344"/>
            <a:ext cx="631500" cy="3814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29114" y="400505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Data Pre-Processing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" sz="2400" dirty="0"/>
              <a:t> </a:t>
            </a:r>
            <a:endParaRPr sz="2400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94;p28">
            <a:extLst>
              <a:ext uri="{FF2B5EF4-FFF2-40B4-BE49-F238E27FC236}">
                <a16:creationId xmlns:a16="http://schemas.microsoft.com/office/drawing/2014/main" id="{0FF4810D-3153-FA46-AF92-088A3CE8CDFC}"/>
              </a:ext>
            </a:extLst>
          </p:cNvPr>
          <p:cNvSpPr txBox="1">
            <a:spLocks/>
          </p:cNvSpPr>
          <p:nvPr/>
        </p:nvSpPr>
        <p:spPr>
          <a:xfrm>
            <a:off x="1118616" y="982746"/>
            <a:ext cx="6362309" cy="376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Data pre-processing (also known as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data cleaning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, data wrangling or data munging)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in this phase after we exploring the data we decide to 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remove the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id features  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 rename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the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CLASS_LABEL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to 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LABLE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2" name="Google Shape;4005;p48">
            <a:extLst>
              <a:ext uri="{FF2B5EF4-FFF2-40B4-BE49-F238E27FC236}">
                <a16:creationId xmlns:a16="http://schemas.microsoft.com/office/drawing/2014/main" id="{B4F7A5C2-E1E9-C44A-A965-76AB71B483F1}"/>
              </a:ext>
            </a:extLst>
          </p:cNvPr>
          <p:cNvGrpSpPr/>
          <p:nvPr/>
        </p:nvGrpSpPr>
        <p:grpSpPr>
          <a:xfrm>
            <a:off x="816129" y="473742"/>
            <a:ext cx="302487" cy="355720"/>
            <a:chOff x="3863900" y="4993625"/>
            <a:chExt cx="482050" cy="478900"/>
          </a:xfrm>
          <a:solidFill>
            <a:srgbClr val="074945"/>
          </a:solidFill>
        </p:grpSpPr>
        <p:sp>
          <p:nvSpPr>
            <p:cNvPr id="13" name="Google Shape;4006;p48">
              <a:extLst>
                <a:ext uri="{FF2B5EF4-FFF2-40B4-BE49-F238E27FC236}">
                  <a16:creationId xmlns:a16="http://schemas.microsoft.com/office/drawing/2014/main" id="{C0105275-6CB9-FF4F-8986-E9FD08A049BA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007;p48">
              <a:extLst>
                <a:ext uri="{FF2B5EF4-FFF2-40B4-BE49-F238E27FC236}">
                  <a16:creationId xmlns:a16="http://schemas.microsoft.com/office/drawing/2014/main" id="{34221D30-E318-084B-AFC4-BC634C57CD20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008;p48">
              <a:extLst>
                <a:ext uri="{FF2B5EF4-FFF2-40B4-BE49-F238E27FC236}">
                  <a16:creationId xmlns:a16="http://schemas.microsoft.com/office/drawing/2014/main" id="{365267C8-70AC-994E-B5E9-E87709F66C66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009;p48">
              <a:extLst>
                <a:ext uri="{FF2B5EF4-FFF2-40B4-BE49-F238E27FC236}">
                  <a16:creationId xmlns:a16="http://schemas.microsoft.com/office/drawing/2014/main" id="{DF4D88BE-5484-F945-A118-A2D176942215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87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46989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Data Splitting</a:t>
            </a:r>
            <a:br>
              <a:rPr lang="en-US" dirty="0"/>
            </a:br>
            <a:br>
              <a:rPr lang="en-US" sz="2400" dirty="0"/>
            </a:br>
            <a:r>
              <a:rPr lang="en-US" sz="2400" b="1" dirty="0"/>
              <a:t> </a:t>
            </a:r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94;p28">
            <a:extLst>
              <a:ext uri="{FF2B5EF4-FFF2-40B4-BE49-F238E27FC236}">
                <a16:creationId xmlns:a16="http://schemas.microsoft.com/office/drawing/2014/main" id="{0FF4810D-3153-FA46-AF92-088A3CE8CDFC}"/>
              </a:ext>
            </a:extLst>
          </p:cNvPr>
          <p:cNvSpPr txBox="1">
            <a:spLocks/>
          </p:cNvSpPr>
          <p:nvPr/>
        </p:nvSpPr>
        <p:spPr>
          <a:xfrm>
            <a:off x="1118616" y="982746"/>
            <a:ext cx="6906767" cy="549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We split the data into the training set ( 80% of the original data) and the testing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set (the remaining 20% of the data).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Also we use features scaling to normalize the range of independent variables or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features of data in order to increase the performance of modeling.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3" name="Google Shape;4005;p48">
            <a:extLst>
              <a:ext uri="{FF2B5EF4-FFF2-40B4-BE49-F238E27FC236}">
                <a16:creationId xmlns:a16="http://schemas.microsoft.com/office/drawing/2014/main" id="{1D229634-4363-F742-863F-D9EDE6154B6C}"/>
              </a:ext>
            </a:extLst>
          </p:cNvPr>
          <p:cNvGrpSpPr/>
          <p:nvPr/>
        </p:nvGrpSpPr>
        <p:grpSpPr>
          <a:xfrm>
            <a:off x="816129" y="473742"/>
            <a:ext cx="302487" cy="355720"/>
            <a:chOff x="3863900" y="4993625"/>
            <a:chExt cx="482050" cy="478900"/>
          </a:xfrm>
          <a:solidFill>
            <a:srgbClr val="074945"/>
          </a:solidFill>
        </p:grpSpPr>
        <p:sp>
          <p:nvSpPr>
            <p:cNvPr id="14" name="Google Shape;4006;p48">
              <a:extLst>
                <a:ext uri="{FF2B5EF4-FFF2-40B4-BE49-F238E27FC236}">
                  <a16:creationId xmlns:a16="http://schemas.microsoft.com/office/drawing/2014/main" id="{D38CF780-15D9-B44E-AFB0-F38622704623}"/>
                </a:ext>
              </a:extLst>
            </p:cNvPr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007;p48">
              <a:extLst>
                <a:ext uri="{FF2B5EF4-FFF2-40B4-BE49-F238E27FC236}">
                  <a16:creationId xmlns:a16="http://schemas.microsoft.com/office/drawing/2014/main" id="{9EBD5135-6533-D540-8C75-7757442D87EF}"/>
                </a:ext>
              </a:extLst>
            </p:cNvPr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008;p48">
              <a:extLst>
                <a:ext uri="{FF2B5EF4-FFF2-40B4-BE49-F238E27FC236}">
                  <a16:creationId xmlns:a16="http://schemas.microsoft.com/office/drawing/2014/main" id="{8BEFD6D1-35A1-FF46-A10B-BCFD61D42351}"/>
                </a:ext>
              </a:extLst>
            </p:cNvPr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4009;p48">
              <a:extLst>
                <a:ext uri="{FF2B5EF4-FFF2-40B4-BE49-F238E27FC236}">
                  <a16:creationId xmlns:a16="http://schemas.microsoft.com/office/drawing/2014/main" id="{D47ABA07-7119-F643-918C-CAD5E04AC7BF}"/>
                </a:ext>
              </a:extLst>
            </p:cNvPr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63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Model Building</a:t>
            </a:r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94;p28">
            <a:extLst>
              <a:ext uri="{FF2B5EF4-FFF2-40B4-BE49-F238E27FC236}">
                <a16:creationId xmlns:a16="http://schemas.microsoft.com/office/drawing/2014/main" id="{11708D4B-C230-2A46-9F6D-6973AEC9AADD}"/>
              </a:ext>
            </a:extLst>
          </p:cNvPr>
          <p:cNvSpPr txBox="1">
            <a:spLocks/>
          </p:cNvSpPr>
          <p:nvPr/>
        </p:nvSpPr>
        <p:spPr>
          <a:xfrm>
            <a:off x="1118616" y="1173681"/>
            <a:ext cx="6906767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We applied 3 models :</a:t>
            </a:r>
          </a:p>
          <a:p>
            <a:pPr lvl="1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Logistic Regression</a:t>
            </a:r>
          </a:p>
          <a:p>
            <a:pPr lvl="1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Naive bayes classifier</a:t>
            </a:r>
          </a:p>
          <a:p>
            <a:pPr lvl="1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Random Forest Classifier</a:t>
            </a:r>
          </a:p>
          <a:p>
            <a:pPr lvl="1" algn="l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6" name="Google Shape;4653;p49">
            <a:extLst>
              <a:ext uri="{FF2B5EF4-FFF2-40B4-BE49-F238E27FC236}">
                <a16:creationId xmlns:a16="http://schemas.microsoft.com/office/drawing/2014/main" id="{1B45E3F4-3BBC-9645-967E-8D4DFE8C757A}"/>
              </a:ext>
            </a:extLst>
          </p:cNvPr>
          <p:cNvGrpSpPr/>
          <p:nvPr/>
        </p:nvGrpSpPr>
        <p:grpSpPr>
          <a:xfrm>
            <a:off x="778037" y="443234"/>
            <a:ext cx="350302" cy="348568"/>
            <a:chOff x="-62151950" y="4111775"/>
            <a:chExt cx="318225" cy="316650"/>
          </a:xfrm>
          <a:solidFill>
            <a:srgbClr val="074945"/>
          </a:solidFill>
        </p:grpSpPr>
        <p:sp>
          <p:nvSpPr>
            <p:cNvPr id="18" name="Google Shape;4654;p49">
              <a:extLst>
                <a:ext uri="{FF2B5EF4-FFF2-40B4-BE49-F238E27FC236}">
                  <a16:creationId xmlns:a16="http://schemas.microsoft.com/office/drawing/2014/main" id="{577D08E7-59F0-7B41-B672-90424C73DCDB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655;p49">
              <a:extLst>
                <a:ext uri="{FF2B5EF4-FFF2-40B4-BE49-F238E27FC236}">
                  <a16:creationId xmlns:a16="http://schemas.microsoft.com/office/drawing/2014/main" id="{0774912E-FA86-0C43-B14C-39AAE54EE208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656;p49">
              <a:extLst>
                <a:ext uri="{FF2B5EF4-FFF2-40B4-BE49-F238E27FC236}">
                  <a16:creationId xmlns:a16="http://schemas.microsoft.com/office/drawing/2014/main" id="{9FFED7B2-3B47-CB44-88AC-2586D208EF0F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57;p49">
              <a:extLst>
                <a:ext uri="{FF2B5EF4-FFF2-40B4-BE49-F238E27FC236}">
                  <a16:creationId xmlns:a16="http://schemas.microsoft.com/office/drawing/2014/main" id="{63B42EBC-5318-094A-B213-AB3D13C8CAB1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107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 Logistic Regression</a:t>
            </a:r>
            <a:br>
              <a:rPr lang="en-US" sz="2400" dirty="0">
                <a:solidFill>
                  <a:schemeClr val="bg1">
                    <a:lumMod val="10000"/>
                  </a:schemeClr>
                </a:solidFill>
              </a:rPr>
            </a:br>
            <a:endParaRPr lang="en-US" sz="2400" b="1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94;p28">
            <a:extLst>
              <a:ext uri="{FF2B5EF4-FFF2-40B4-BE49-F238E27FC236}">
                <a16:creationId xmlns:a16="http://schemas.microsoft.com/office/drawing/2014/main" id="{11708D4B-C230-2A46-9F6D-6973AEC9AADD}"/>
              </a:ext>
            </a:extLst>
          </p:cNvPr>
          <p:cNvSpPr txBox="1">
            <a:spLocks/>
          </p:cNvSpPr>
          <p:nvPr/>
        </p:nvSpPr>
        <p:spPr>
          <a:xfrm>
            <a:off x="674411" y="1142673"/>
            <a:ext cx="6906767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In the a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logistic Regression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model we use (LABEL) as a target variable which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have two possible value (0,1) .this technique is used while dealing with binary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data.</a:t>
            </a: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2" name="Google Shape;4653;p49">
            <a:extLst>
              <a:ext uri="{FF2B5EF4-FFF2-40B4-BE49-F238E27FC236}">
                <a16:creationId xmlns:a16="http://schemas.microsoft.com/office/drawing/2014/main" id="{1B97AEE5-D4D7-944C-9B02-0087C18DCE9F}"/>
              </a:ext>
            </a:extLst>
          </p:cNvPr>
          <p:cNvGrpSpPr/>
          <p:nvPr/>
        </p:nvGrpSpPr>
        <p:grpSpPr>
          <a:xfrm>
            <a:off x="778037" y="443234"/>
            <a:ext cx="350302" cy="348568"/>
            <a:chOff x="-62151950" y="4111775"/>
            <a:chExt cx="318225" cy="316650"/>
          </a:xfrm>
          <a:solidFill>
            <a:srgbClr val="074945"/>
          </a:solidFill>
        </p:grpSpPr>
        <p:sp>
          <p:nvSpPr>
            <p:cNvPr id="13" name="Google Shape;4654;p49">
              <a:extLst>
                <a:ext uri="{FF2B5EF4-FFF2-40B4-BE49-F238E27FC236}">
                  <a16:creationId xmlns:a16="http://schemas.microsoft.com/office/drawing/2014/main" id="{99C6536A-D5FC-5941-A794-2925C75D7C47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55;p49">
              <a:extLst>
                <a:ext uri="{FF2B5EF4-FFF2-40B4-BE49-F238E27FC236}">
                  <a16:creationId xmlns:a16="http://schemas.microsoft.com/office/drawing/2014/main" id="{3C0C7885-601F-EE49-AA5C-8AAD2BDAE074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56;p49">
              <a:extLst>
                <a:ext uri="{FF2B5EF4-FFF2-40B4-BE49-F238E27FC236}">
                  <a16:creationId xmlns:a16="http://schemas.microsoft.com/office/drawing/2014/main" id="{2A7B6CC3-1DEC-CE4D-8BC1-37F9EB287FD5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57;p49">
              <a:extLst>
                <a:ext uri="{FF2B5EF4-FFF2-40B4-BE49-F238E27FC236}">
                  <a16:creationId xmlns:a16="http://schemas.microsoft.com/office/drawing/2014/main" id="{873AF6DD-3096-FE49-8989-5CC43172B967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96E4EC4-7BCE-5246-A17A-4A2EE6B3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524" y="2994055"/>
            <a:ext cx="2681592" cy="189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1F17F4-DD10-EA40-BF62-5CBAD30B2C4D}"/>
              </a:ext>
            </a:extLst>
          </p:cNvPr>
          <p:cNvSpPr txBox="1"/>
          <p:nvPr/>
        </p:nvSpPr>
        <p:spPr>
          <a:xfrm>
            <a:off x="933709" y="3313564"/>
            <a:ext cx="4462823" cy="1384995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apply logistic regression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sklearn.linear_model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LogisticRegression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lr.fit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X_train_scaled</a:t>
            </a:r>
            <a:r>
              <a:rPr lang="en-US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0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Naive bayes Classifier</a:t>
            </a:r>
            <a:br>
              <a:rPr lang="en-US" sz="2400" dirty="0">
                <a:solidFill>
                  <a:schemeClr val="bg1">
                    <a:lumMod val="10000"/>
                  </a:schemeClr>
                </a:solidFill>
              </a:rPr>
            </a:br>
            <a:endParaRPr lang="en-US" sz="2400" b="1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4653;p49">
            <a:extLst>
              <a:ext uri="{FF2B5EF4-FFF2-40B4-BE49-F238E27FC236}">
                <a16:creationId xmlns:a16="http://schemas.microsoft.com/office/drawing/2014/main" id="{775866D3-D24A-9740-BC6D-824F3BC0FAFA}"/>
              </a:ext>
            </a:extLst>
          </p:cNvPr>
          <p:cNvGrpSpPr/>
          <p:nvPr/>
        </p:nvGrpSpPr>
        <p:grpSpPr>
          <a:xfrm>
            <a:off x="778037" y="443234"/>
            <a:ext cx="350302" cy="348568"/>
            <a:chOff x="-62151950" y="4111775"/>
            <a:chExt cx="318225" cy="316650"/>
          </a:xfrm>
          <a:solidFill>
            <a:srgbClr val="074945"/>
          </a:solidFill>
        </p:grpSpPr>
        <p:sp>
          <p:nvSpPr>
            <p:cNvPr id="13" name="Google Shape;4654;p49">
              <a:extLst>
                <a:ext uri="{FF2B5EF4-FFF2-40B4-BE49-F238E27FC236}">
                  <a16:creationId xmlns:a16="http://schemas.microsoft.com/office/drawing/2014/main" id="{BA081BF6-B79A-CF4E-A491-E1A380276161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55;p49">
              <a:extLst>
                <a:ext uri="{FF2B5EF4-FFF2-40B4-BE49-F238E27FC236}">
                  <a16:creationId xmlns:a16="http://schemas.microsoft.com/office/drawing/2014/main" id="{68D1B21E-FD45-194B-B2F1-5812B3158FE5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56;p49">
              <a:extLst>
                <a:ext uri="{FF2B5EF4-FFF2-40B4-BE49-F238E27FC236}">
                  <a16:creationId xmlns:a16="http://schemas.microsoft.com/office/drawing/2014/main" id="{021B9652-7C5B-EA4B-9831-1E0DFD2CA385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57;p49">
              <a:extLst>
                <a:ext uri="{FF2B5EF4-FFF2-40B4-BE49-F238E27FC236}">
                  <a16:creationId xmlns:a16="http://schemas.microsoft.com/office/drawing/2014/main" id="{6F763F30-6D0D-6049-B3C6-5D55C03E74CA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94;p28">
            <a:extLst>
              <a:ext uri="{FF2B5EF4-FFF2-40B4-BE49-F238E27FC236}">
                <a16:creationId xmlns:a16="http://schemas.microsoft.com/office/drawing/2014/main" id="{027808C1-7888-3645-84FC-9A9E3D4F3BD5}"/>
              </a:ext>
            </a:extLst>
          </p:cNvPr>
          <p:cNvSpPr txBox="1">
            <a:spLocks/>
          </p:cNvSpPr>
          <p:nvPr/>
        </p:nvSpPr>
        <p:spPr>
          <a:xfrm>
            <a:off x="674411" y="1142673"/>
            <a:ext cx="6906767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In the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Naïve Bayes 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model we used  Bernoulli for discrete data, where target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feature are only in binary form. It assumes that the presence of a particular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feature in a class is unrelated to the presence of any other feature.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31D00B-FB55-274B-AEB2-96353EF16D3D}"/>
              </a:ext>
            </a:extLst>
          </p:cNvPr>
          <p:cNvSpPr txBox="1"/>
          <p:nvPr/>
        </p:nvSpPr>
        <p:spPr>
          <a:xfrm>
            <a:off x="839245" y="3348704"/>
            <a:ext cx="5050220" cy="13860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#construct naive bayes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BernoulliNB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classifier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sklearn.naive_bayes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BernoulliNB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BernoulliNB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nb.fit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X_train_scaled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nb.score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7443DA1-23B7-1B4F-B45D-B88B3E96C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387" y="2936513"/>
            <a:ext cx="2685600" cy="18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40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Random Forest Classifier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4653;p49">
            <a:extLst>
              <a:ext uri="{FF2B5EF4-FFF2-40B4-BE49-F238E27FC236}">
                <a16:creationId xmlns:a16="http://schemas.microsoft.com/office/drawing/2014/main" id="{775866D3-D24A-9740-BC6D-824F3BC0FAFA}"/>
              </a:ext>
            </a:extLst>
          </p:cNvPr>
          <p:cNvGrpSpPr/>
          <p:nvPr/>
        </p:nvGrpSpPr>
        <p:grpSpPr>
          <a:xfrm>
            <a:off x="778037" y="443234"/>
            <a:ext cx="350302" cy="348568"/>
            <a:chOff x="-62151950" y="4111775"/>
            <a:chExt cx="318225" cy="316650"/>
          </a:xfrm>
          <a:solidFill>
            <a:srgbClr val="074945"/>
          </a:solidFill>
        </p:grpSpPr>
        <p:sp>
          <p:nvSpPr>
            <p:cNvPr id="13" name="Google Shape;4654;p49">
              <a:extLst>
                <a:ext uri="{FF2B5EF4-FFF2-40B4-BE49-F238E27FC236}">
                  <a16:creationId xmlns:a16="http://schemas.microsoft.com/office/drawing/2014/main" id="{BA081BF6-B79A-CF4E-A491-E1A380276161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655;p49">
              <a:extLst>
                <a:ext uri="{FF2B5EF4-FFF2-40B4-BE49-F238E27FC236}">
                  <a16:creationId xmlns:a16="http://schemas.microsoft.com/office/drawing/2014/main" id="{68D1B21E-FD45-194B-B2F1-5812B3158FE5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656;p49">
              <a:extLst>
                <a:ext uri="{FF2B5EF4-FFF2-40B4-BE49-F238E27FC236}">
                  <a16:creationId xmlns:a16="http://schemas.microsoft.com/office/drawing/2014/main" id="{021B9652-7C5B-EA4B-9831-1E0DFD2CA385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657;p49">
              <a:extLst>
                <a:ext uri="{FF2B5EF4-FFF2-40B4-BE49-F238E27FC236}">
                  <a16:creationId xmlns:a16="http://schemas.microsoft.com/office/drawing/2014/main" id="{6F763F30-6D0D-6049-B3C6-5D55C03E74CA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94;p28">
            <a:extLst>
              <a:ext uri="{FF2B5EF4-FFF2-40B4-BE49-F238E27FC236}">
                <a16:creationId xmlns:a16="http://schemas.microsoft.com/office/drawing/2014/main" id="{027808C1-7888-3645-84FC-9A9E3D4F3BD5}"/>
              </a:ext>
            </a:extLst>
          </p:cNvPr>
          <p:cNvSpPr txBox="1">
            <a:spLocks/>
          </p:cNvSpPr>
          <p:nvPr/>
        </p:nvSpPr>
        <p:spPr>
          <a:xfrm>
            <a:off x="674411" y="1142673"/>
            <a:ext cx="6906767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Random Forest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is an ensemble model  that contains a number of decision trees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it is  working in the  sequential way which is  Each individual model learns from</a:t>
            </a: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mistakes made by the previous model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48A61-D459-2547-B979-472290555C5E}"/>
              </a:ext>
            </a:extLst>
          </p:cNvPr>
          <p:cNvSpPr txBox="1"/>
          <p:nvPr/>
        </p:nvSpPr>
        <p:spPr>
          <a:xfrm>
            <a:off x="838030" y="3315271"/>
            <a:ext cx="5050220" cy="1169551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applay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Random Forest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sklearn.ensemble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import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rf=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rf.fit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X_train_scaled,y_train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78F812F-717F-6542-898F-A3210C51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225227" y="3048663"/>
            <a:ext cx="2471547" cy="18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5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5597494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Compare Between Classifier Models</a:t>
            </a:r>
            <a:br>
              <a:rPr lang="en-US" sz="2400" dirty="0">
                <a:solidFill>
                  <a:schemeClr val="bg1">
                    <a:lumMod val="10000"/>
                  </a:schemeClr>
                </a:solidFill>
              </a:rPr>
            </a:br>
            <a:endParaRPr lang="en-US" sz="2400" b="1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4653;p49">
            <a:extLst>
              <a:ext uri="{FF2B5EF4-FFF2-40B4-BE49-F238E27FC236}">
                <a16:creationId xmlns:a16="http://schemas.microsoft.com/office/drawing/2014/main" id="{ADE1B4F6-D677-0C48-9C14-2A732EEBFB28}"/>
              </a:ext>
            </a:extLst>
          </p:cNvPr>
          <p:cNvGrpSpPr/>
          <p:nvPr/>
        </p:nvGrpSpPr>
        <p:grpSpPr>
          <a:xfrm>
            <a:off x="778037" y="443234"/>
            <a:ext cx="350302" cy="348568"/>
            <a:chOff x="-62151950" y="4111775"/>
            <a:chExt cx="318225" cy="316650"/>
          </a:xfrm>
          <a:solidFill>
            <a:srgbClr val="074945"/>
          </a:solidFill>
        </p:grpSpPr>
        <p:sp>
          <p:nvSpPr>
            <p:cNvPr id="20" name="Google Shape;4654;p49">
              <a:extLst>
                <a:ext uri="{FF2B5EF4-FFF2-40B4-BE49-F238E27FC236}">
                  <a16:creationId xmlns:a16="http://schemas.microsoft.com/office/drawing/2014/main" id="{E86B85F5-9263-8F45-A56F-76AFCCDDA84F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55;p49">
              <a:extLst>
                <a:ext uri="{FF2B5EF4-FFF2-40B4-BE49-F238E27FC236}">
                  <a16:creationId xmlns:a16="http://schemas.microsoft.com/office/drawing/2014/main" id="{3129F96F-30D2-014F-92FB-332018880730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56;p49">
              <a:extLst>
                <a:ext uri="{FF2B5EF4-FFF2-40B4-BE49-F238E27FC236}">
                  <a16:creationId xmlns:a16="http://schemas.microsoft.com/office/drawing/2014/main" id="{86263C92-9F3A-E548-9E16-AAB63E5C6B08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57;p49">
              <a:extLst>
                <a:ext uri="{FF2B5EF4-FFF2-40B4-BE49-F238E27FC236}">
                  <a16:creationId xmlns:a16="http://schemas.microsoft.com/office/drawing/2014/main" id="{E48E79C4-D89E-0F4C-A3B2-11C9F5619431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utoShape 2">
            <a:extLst>
              <a:ext uri="{FF2B5EF4-FFF2-40B4-BE49-F238E27FC236}">
                <a16:creationId xmlns:a16="http://schemas.microsoft.com/office/drawing/2014/main" id="{77979685-EF0B-044D-BBA4-2F0A8D20B4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D5D4-07F7-5E40-82DB-AA96253BA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r="4648" b="6864"/>
          <a:stretch/>
        </p:blipFill>
        <p:spPr>
          <a:xfrm>
            <a:off x="574158" y="1921541"/>
            <a:ext cx="8271642" cy="15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118616" y="43106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 b="1" dirty="0"/>
              <a:t>Result</a:t>
            </a:r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94;p28">
            <a:extLst>
              <a:ext uri="{FF2B5EF4-FFF2-40B4-BE49-F238E27FC236}">
                <a16:creationId xmlns:a16="http://schemas.microsoft.com/office/drawing/2014/main" id="{0D588563-D301-7347-9050-6BA9EB1CCB57}"/>
              </a:ext>
            </a:extLst>
          </p:cNvPr>
          <p:cNvSpPr txBox="1">
            <a:spLocks/>
          </p:cNvSpPr>
          <p:nvPr/>
        </p:nvSpPr>
        <p:spPr>
          <a:xfrm>
            <a:off x="1118617" y="948217"/>
            <a:ext cx="6114570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         Finally, in this project, we used three model to detect phishing happens based on 50 features extracted from 5000 phishing, Then we discovered the 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Random Forest algorithm for machine learning is the best algorithm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that detects phishing happens. 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Based on the accuracy factor we getting 98% in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the Random Forest model ,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93% for logistic regression model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88% in the naive bayes model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. And because we have a large number of the features, So 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we used the Feature Scaling technique, which in turn contributed to raising the level of performance 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of the models and we obtained high accuracy in the results . Then </a:t>
            </a:r>
            <a:r>
              <a:rPr lang="en-US" sz="1400" b="1" dirty="0">
                <a:solidFill>
                  <a:schemeClr val="bg1">
                    <a:lumMod val="10000"/>
                  </a:schemeClr>
                </a:solidFill>
              </a:rPr>
              <a:t>we use the PCA technique which reduces the number of features until we get the most important features,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</a:rPr>
              <a:t> but it did not give us good results.</a:t>
            </a:r>
          </a:p>
        </p:txBody>
      </p:sp>
      <p:grpSp>
        <p:nvGrpSpPr>
          <p:cNvPr id="21" name="Google Shape;8611;p58">
            <a:extLst>
              <a:ext uri="{FF2B5EF4-FFF2-40B4-BE49-F238E27FC236}">
                <a16:creationId xmlns:a16="http://schemas.microsoft.com/office/drawing/2014/main" id="{C3B7F1E8-2859-274C-9F46-1F072BE12B60}"/>
              </a:ext>
            </a:extLst>
          </p:cNvPr>
          <p:cNvGrpSpPr/>
          <p:nvPr/>
        </p:nvGrpSpPr>
        <p:grpSpPr>
          <a:xfrm>
            <a:off x="781176" y="508007"/>
            <a:ext cx="331204" cy="283431"/>
            <a:chOff x="946175" y="3619500"/>
            <a:chExt cx="296975" cy="293825"/>
          </a:xfrm>
          <a:solidFill>
            <a:srgbClr val="074945"/>
          </a:solidFill>
        </p:grpSpPr>
        <p:sp>
          <p:nvSpPr>
            <p:cNvPr id="22" name="Google Shape;8612;p58">
              <a:extLst>
                <a:ext uri="{FF2B5EF4-FFF2-40B4-BE49-F238E27FC236}">
                  <a16:creationId xmlns:a16="http://schemas.microsoft.com/office/drawing/2014/main" id="{0B103467-027C-1E43-B2B6-C785D2891022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13;p58">
              <a:extLst>
                <a:ext uri="{FF2B5EF4-FFF2-40B4-BE49-F238E27FC236}">
                  <a16:creationId xmlns:a16="http://schemas.microsoft.com/office/drawing/2014/main" id="{29873FA0-ADBC-8540-8505-F6FF718280E0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4;p58">
              <a:extLst>
                <a:ext uri="{FF2B5EF4-FFF2-40B4-BE49-F238E27FC236}">
                  <a16:creationId xmlns:a16="http://schemas.microsoft.com/office/drawing/2014/main" id="{BBA98B9E-CB4A-804C-9D10-AA614A9D3A1D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15;p58">
              <a:extLst>
                <a:ext uri="{FF2B5EF4-FFF2-40B4-BE49-F238E27FC236}">
                  <a16:creationId xmlns:a16="http://schemas.microsoft.com/office/drawing/2014/main" id="{81068E68-15EA-7249-A4D8-35D9C9FE1236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16;p58">
              <a:extLst>
                <a:ext uri="{FF2B5EF4-FFF2-40B4-BE49-F238E27FC236}">
                  <a16:creationId xmlns:a16="http://schemas.microsoft.com/office/drawing/2014/main" id="{F5AF78AE-1300-0E42-A53C-0FB9A4A5F91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17;p58">
              <a:extLst>
                <a:ext uri="{FF2B5EF4-FFF2-40B4-BE49-F238E27FC236}">
                  <a16:creationId xmlns:a16="http://schemas.microsoft.com/office/drawing/2014/main" id="{0E075BA9-8286-8843-A11D-EE163F6AA63F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40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0" y="2571750"/>
            <a:ext cx="6134233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Thanks</a:t>
            </a:r>
            <a:endParaRPr lang="en-US" sz="6600" dirty="0"/>
          </a:p>
        </p:txBody>
      </p:sp>
      <p:sp>
        <p:nvSpPr>
          <p:cNvPr id="446" name="Google Shape;446;p40"/>
          <p:cNvSpPr txBox="1">
            <a:spLocks noGrp="1"/>
          </p:cNvSpPr>
          <p:nvPr>
            <p:ph type="ctrTitle" idx="2"/>
          </p:nvPr>
        </p:nvSpPr>
        <p:spPr>
          <a:xfrm>
            <a:off x="416858" y="2817900"/>
            <a:ext cx="6272815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Does anyone have any questions?</a:t>
            </a:r>
            <a:endParaRPr sz="2400" dirty="0">
              <a:solidFill>
                <a:schemeClr val="accent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EBD3975-9CF6-3A48-99C3-29BE319A6EDB}"/>
              </a:ext>
            </a:extLst>
          </p:cNvPr>
          <p:cNvSpPr/>
          <p:nvPr/>
        </p:nvSpPr>
        <p:spPr>
          <a:xfrm>
            <a:off x="2803447" y="3243550"/>
            <a:ext cx="970391" cy="65816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D4FFED-C23F-4445-9708-52A5BD86DF57}"/>
              </a:ext>
            </a:extLst>
          </p:cNvPr>
          <p:cNvSpPr/>
          <p:nvPr/>
        </p:nvSpPr>
        <p:spPr>
          <a:xfrm>
            <a:off x="5438013" y="3218075"/>
            <a:ext cx="970391" cy="65816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AGENDA</a:t>
            </a:r>
            <a:endParaRPr sz="2800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Idea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Exploratory Data Analysis</a:t>
            </a:r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Data Pre-Processing</a:t>
            </a: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1575838" y="3527994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4197606" y="3527994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7196E-45CA-294B-9936-2F3D9F85AA69}"/>
              </a:ext>
            </a:extLst>
          </p:cNvPr>
          <p:cNvSpPr txBox="1"/>
          <p:nvPr/>
        </p:nvSpPr>
        <p:spPr>
          <a:xfrm>
            <a:off x="1575838" y="3386621"/>
            <a:ext cx="839984" cy="515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A" dirty="0"/>
          </a:p>
        </p:txBody>
      </p:sp>
      <p:cxnSp>
        <p:nvCxnSpPr>
          <p:cNvPr id="62" name="Google Shape;124;p23">
            <a:extLst>
              <a:ext uri="{FF2B5EF4-FFF2-40B4-BE49-F238E27FC236}">
                <a16:creationId xmlns:a16="http://schemas.microsoft.com/office/drawing/2014/main" id="{FD63326C-9352-5844-9FCB-84D8A0F63993}"/>
              </a:ext>
            </a:extLst>
          </p:cNvPr>
          <p:cNvCxnSpPr/>
          <p:nvPr/>
        </p:nvCxnSpPr>
        <p:spPr>
          <a:xfrm>
            <a:off x="5926284" y="352396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125;p23">
            <a:extLst>
              <a:ext uri="{FF2B5EF4-FFF2-40B4-BE49-F238E27FC236}">
                <a16:creationId xmlns:a16="http://schemas.microsoft.com/office/drawing/2014/main" id="{E65E2B6B-B094-2348-923B-807E79FEA928}"/>
              </a:ext>
            </a:extLst>
          </p:cNvPr>
          <p:cNvCxnSpPr/>
          <p:nvPr/>
        </p:nvCxnSpPr>
        <p:spPr>
          <a:xfrm>
            <a:off x="3304584" y="3523960"/>
            <a:ext cx="0" cy="68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26;p23">
            <a:extLst>
              <a:ext uri="{FF2B5EF4-FFF2-40B4-BE49-F238E27FC236}">
                <a16:creationId xmlns:a16="http://schemas.microsoft.com/office/drawing/2014/main" id="{C66E175C-4F88-CE4A-9253-4EFDB66BD683}"/>
              </a:ext>
            </a:extLst>
          </p:cNvPr>
          <p:cNvSpPr txBox="1">
            <a:spLocks/>
          </p:cNvSpPr>
          <p:nvPr/>
        </p:nvSpPr>
        <p:spPr>
          <a:xfrm>
            <a:off x="1207147" y="371726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Data Splitting</a:t>
            </a:r>
          </a:p>
        </p:txBody>
      </p:sp>
      <p:sp>
        <p:nvSpPr>
          <p:cNvPr id="65" name="Google Shape;127;p23">
            <a:extLst>
              <a:ext uri="{FF2B5EF4-FFF2-40B4-BE49-F238E27FC236}">
                <a16:creationId xmlns:a16="http://schemas.microsoft.com/office/drawing/2014/main" id="{1DCA1C33-E77B-D547-AD1F-8F420B42D0B2}"/>
              </a:ext>
            </a:extLst>
          </p:cNvPr>
          <p:cNvSpPr txBox="1">
            <a:spLocks/>
          </p:cNvSpPr>
          <p:nvPr/>
        </p:nvSpPr>
        <p:spPr>
          <a:xfrm>
            <a:off x="3828897" y="371726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Model Building</a:t>
            </a:r>
          </a:p>
        </p:txBody>
      </p:sp>
      <p:sp>
        <p:nvSpPr>
          <p:cNvPr id="66" name="Google Shape;128;p23">
            <a:extLst>
              <a:ext uri="{FF2B5EF4-FFF2-40B4-BE49-F238E27FC236}">
                <a16:creationId xmlns:a16="http://schemas.microsoft.com/office/drawing/2014/main" id="{0202FA12-D027-F441-BFB7-79ABA7A509EE}"/>
              </a:ext>
            </a:extLst>
          </p:cNvPr>
          <p:cNvSpPr txBox="1">
            <a:spLocks/>
          </p:cNvSpPr>
          <p:nvPr/>
        </p:nvSpPr>
        <p:spPr>
          <a:xfrm>
            <a:off x="6503935" y="371726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lvl="0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Result</a:t>
            </a:r>
          </a:p>
        </p:txBody>
      </p:sp>
      <p:sp>
        <p:nvSpPr>
          <p:cNvPr id="68" name="Google Shape;130;p23">
            <a:extLst>
              <a:ext uri="{FF2B5EF4-FFF2-40B4-BE49-F238E27FC236}">
                <a16:creationId xmlns:a16="http://schemas.microsoft.com/office/drawing/2014/main" id="{761A1F1B-6BF0-6D44-AD50-0B40CF4172AF}"/>
              </a:ext>
            </a:extLst>
          </p:cNvPr>
          <p:cNvSpPr txBox="1">
            <a:spLocks/>
          </p:cNvSpPr>
          <p:nvPr/>
        </p:nvSpPr>
        <p:spPr>
          <a:xfrm>
            <a:off x="1630897" y="338918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70" name="Google Shape;132;p23">
            <a:extLst>
              <a:ext uri="{FF2B5EF4-FFF2-40B4-BE49-F238E27FC236}">
                <a16:creationId xmlns:a16="http://schemas.microsoft.com/office/drawing/2014/main" id="{9EC152BC-C2A6-E047-8FD4-9425B6A9DB89}"/>
              </a:ext>
            </a:extLst>
          </p:cNvPr>
          <p:cNvSpPr txBox="1">
            <a:spLocks/>
          </p:cNvSpPr>
          <p:nvPr/>
        </p:nvSpPr>
        <p:spPr>
          <a:xfrm>
            <a:off x="4252677" y="338918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72" name="Google Shape;134;p23">
            <a:extLst>
              <a:ext uri="{FF2B5EF4-FFF2-40B4-BE49-F238E27FC236}">
                <a16:creationId xmlns:a16="http://schemas.microsoft.com/office/drawing/2014/main" id="{B3E71723-32C8-C34F-B172-72D250E445DE}"/>
              </a:ext>
            </a:extLst>
          </p:cNvPr>
          <p:cNvSpPr txBox="1">
            <a:spLocks/>
          </p:cNvSpPr>
          <p:nvPr/>
        </p:nvSpPr>
        <p:spPr>
          <a:xfrm>
            <a:off x="6927685" y="338918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8E0827A-EE5B-E64A-9B4E-D43FB45CF1ED}"/>
              </a:ext>
            </a:extLst>
          </p:cNvPr>
          <p:cNvSpPr/>
          <p:nvPr/>
        </p:nvSpPr>
        <p:spPr>
          <a:xfrm>
            <a:off x="1735312" y="3307700"/>
            <a:ext cx="490486" cy="432520"/>
          </a:xfrm>
          <a:prstGeom prst="hexagon">
            <a:avLst/>
          </a:prstGeom>
          <a:solidFill>
            <a:srgbClr val="368E7A"/>
          </a:solidFill>
          <a:ln>
            <a:solidFill>
              <a:srgbClr val="368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679119A7-8A25-D544-9FAC-2E64E2013B2C}"/>
              </a:ext>
            </a:extLst>
          </p:cNvPr>
          <p:cNvSpPr/>
          <p:nvPr/>
        </p:nvSpPr>
        <p:spPr>
          <a:xfrm>
            <a:off x="4358678" y="3316190"/>
            <a:ext cx="501686" cy="432520"/>
          </a:xfrm>
          <a:prstGeom prst="hexagon">
            <a:avLst/>
          </a:prstGeom>
          <a:solidFill>
            <a:srgbClr val="368E7A"/>
          </a:solidFill>
          <a:ln>
            <a:solidFill>
              <a:srgbClr val="368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46F608DC-E19B-AC47-8198-683AF225C01B}"/>
              </a:ext>
            </a:extLst>
          </p:cNvPr>
          <p:cNvSpPr/>
          <p:nvPr/>
        </p:nvSpPr>
        <p:spPr>
          <a:xfrm>
            <a:off x="7028191" y="3311734"/>
            <a:ext cx="511157" cy="432520"/>
          </a:xfrm>
          <a:prstGeom prst="hexagon">
            <a:avLst/>
          </a:prstGeom>
          <a:solidFill>
            <a:srgbClr val="368E7A"/>
          </a:solidFill>
          <a:ln>
            <a:solidFill>
              <a:srgbClr val="368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8" name="Google Shape;130;p23">
            <a:extLst>
              <a:ext uri="{FF2B5EF4-FFF2-40B4-BE49-F238E27FC236}">
                <a16:creationId xmlns:a16="http://schemas.microsoft.com/office/drawing/2014/main" id="{2789C9DA-E4E1-1248-A94E-EF9370FFCE71}"/>
              </a:ext>
            </a:extLst>
          </p:cNvPr>
          <p:cNvSpPr txBox="1">
            <a:spLocks/>
          </p:cNvSpPr>
          <p:nvPr/>
        </p:nvSpPr>
        <p:spPr>
          <a:xfrm>
            <a:off x="1604652" y="3411587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79" name="Google Shape;130;p23">
            <a:extLst>
              <a:ext uri="{FF2B5EF4-FFF2-40B4-BE49-F238E27FC236}">
                <a16:creationId xmlns:a16="http://schemas.microsoft.com/office/drawing/2014/main" id="{E25D6CDD-C255-BE48-9FFA-E4EC6CE305FF}"/>
              </a:ext>
            </a:extLst>
          </p:cNvPr>
          <p:cNvSpPr txBox="1">
            <a:spLocks/>
          </p:cNvSpPr>
          <p:nvPr/>
        </p:nvSpPr>
        <p:spPr>
          <a:xfrm>
            <a:off x="4226101" y="3416681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80" name="Google Shape;130;p23">
            <a:extLst>
              <a:ext uri="{FF2B5EF4-FFF2-40B4-BE49-F238E27FC236}">
                <a16:creationId xmlns:a16="http://schemas.microsoft.com/office/drawing/2014/main" id="{9D74CB2D-DDC1-C04B-8418-DDD81B7CA930}"/>
              </a:ext>
            </a:extLst>
          </p:cNvPr>
          <p:cNvSpPr txBox="1">
            <a:spLocks/>
          </p:cNvSpPr>
          <p:nvPr/>
        </p:nvSpPr>
        <p:spPr>
          <a:xfrm>
            <a:off x="6909369" y="3402304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-460247" y="39888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Idea</a:t>
            </a:r>
            <a:endParaRPr sz="2400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94;p28">
            <a:extLst>
              <a:ext uri="{FF2B5EF4-FFF2-40B4-BE49-F238E27FC236}">
                <a16:creationId xmlns:a16="http://schemas.microsoft.com/office/drawing/2014/main" id="{0FF4810D-3153-FA46-AF92-088A3CE8CDFC}"/>
              </a:ext>
            </a:extLst>
          </p:cNvPr>
          <p:cNvSpPr txBox="1">
            <a:spLocks/>
          </p:cNvSpPr>
          <p:nvPr/>
        </p:nvSpPr>
        <p:spPr>
          <a:xfrm>
            <a:off x="574158" y="1114605"/>
            <a:ext cx="7249776" cy="307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The Idea :</a:t>
            </a:r>
            <a:br>
              <a:rPr lang="en-US" sz="16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Predicting Phishing Web Page Using Machine Learning</a:t>
            </a:r>
          </a:p>
          <a:p>
            <a:pPr algn="l"/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1" indent="0" algn="l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Phishing is a method of trying to gather personal information using deceptive e-mails and websites.</a:t>
            </a:r>
          </a:p>
          <a:p>
            <a:pPr marL="457200" lvl="1" indent="0" algn="l"/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1" indent="0" algn="l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In this project, we read the data and looked at what are the features that gave us information on what are the attributes of a phishing website.</a:t>
            </a:r>
          </a:p>
          <a:p>
            <a:pPr marL="0" indent="0" algn="l"/>
            <a:endParaRPr lang="en-US" sz="1600" b="1" dirty="0">
              <a:solidFill>
                <a:schemeClr val="bg1">
                  <a:lumMod val="10000"/>
                </a:schemeClr>
              </a:solidFill>
            </a:endParaRPr>
          </a:p>
          <a:p>
            <a:pPr algn="l"/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who is benefiting from it 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Anti-phishing researchers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Anti-phishing company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End user</a:t>
            </a:r>
          </a:p>
          <a:p>
            <a:pPr marL="0" indent="0" algn="l"/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 algn="l"/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A78-4A76-4D49-9A2F-060C7AB1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8" y="451467"/>
            <a:ext cx="614582" cy="3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84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-258711" y="398881"/>
            <a:ext cx="4742122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Datasets</a:t>
            </a:r>
            <a:endParaRPr sz="2400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94;p28">
            <a:extLst>
              <a:ext uri="{FF2B5EF4-FFF2-40B4-BE49-F238E27FC236}">
                <a16:creationId xmlns:a16="http://schemas.microsoft.com/office/drawing/2014/main" id="{0FF4810D-3153-FA46-AF92-088A3CE8CDFC}"/>
              </a:ext>
            </a:extLst>
          </p:cNvPr>
          <p:cNvSpPr txBox="1">
            <a:spLocks/>
          </p:cNvSpPr>
          <p:nvPr/>
        </p:nvSpPr>
        <p:spPr>
          <a:xfrm>
            <a:off x="326419" y="1035364"/>
            <a:ext cx="7602751" cy="220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457200" lvl="1" indent="0" algn="l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We are using the </a:t>
            </a:r>
            <a:r>
              <a:rPr lang="en-US" sz="1600" b="1" dirty="0" err="1">
                <a:solidFill>
                  <a:schemeClr val="bg1">
                    <a:lumMod val="10000"/>
                  </a:schemeClr>
                </a:solidFill>
              </a:rPr>
              <a:t>Phishing_Legitimate_full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 dataset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 Since </a:t>
            </a: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CLASS_LABEL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is a category variable, this is a Classification problem. The data contains 50 features (columns)extracted from 5000 phishing webpages and 5000 legitimate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webpagesand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10000 data points (rows) .</a:t>
            </a:r>
          </a:p>
          <a:p>
            <a:pPr marL="457200" lvl="1" indent="0" algn="l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10000"/>
                  </a:schemeClr>
                </a:solidFill>
              </a:rPr>
              <a:t>Some of the features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A78-4A76-4D49-9A2F-060C7AB1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8" y="451467"/>
            <a:ext cx="614582" cy="37118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F6801D-1D9B-3F48-B645-81A27FE91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04189"/>
              </p:ext>
            </p:extLst>
          </p:nvPr>
        </p:nvGraphicFramePr>
        <p:xfrm>
          <a:off x="3626606" y="2551328"/>
          <a:ext cx="4191710" cy="25921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95855">
                  <a:extLst>
                    <a:ext uri="{9D8B030D-6E8A-4147-A177-3AD203B41FA5}">
                      <a16:colId xmlns:a16="http://schemas.microsoft.com/office/drawing/2014/main" val="3412089324"/>
                    </a:ext>
                  </a:extLst>
                </a:gridCol>
                <a:gridCol w="2095855">
                  <a:extLst>
                    <a:ext uri="{9D8B030D-6E8A-4147-A177-3AD203B41FA5}">
                      <a16:colId xmlns:a16="http://schemas.microsoft.com/office/drawing/2014/main" val="790856854"/>
                    </a:ext>
                  </a:extLst>
                </a:gridCol>
              </a:tblGrid>
              <a:tr h="417203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.AppleSystemUIFont"/>
                          <a:ea typeface="+mn-ea"/>
                          <a:cs typeface="+mn-cs"/>
                          <a:sym typeface="Arial"/>
                        </a:rPr>
                        <a:t>Identifier</a:t>
                      </a: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.AppleSystemUIFon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623631"/>
                  </a:ext>
                </a:extLst>
              </a:tr>
              <a:tr h="41720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.AppleSystemUIFont"/>
                        </a:rPr>
                        <a:t>Frequent Domain Name Mismatch</a:t>
                      </a: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.AppleSystemUIFont"/>
                        </a:rPr>
                        <a:t>Checks if the most frequent domain name in HTML source code does not match the webpage URL domain name.</a:t>
                      </a: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08412"/>
                  </a:ext>
                </a:extLst>
              </a:tr>
              <a:tr h="467831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Num Numeric Chars</a:t>
                      </a:r>
                      <a:endParaRPr lang="en-US" sz="700" b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Counts the number of numeric characters in the webpage URL.</a:t>
                      </a:r>
                      <a:endParaRPr lang="en-US" sz="700" b="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793896"/>
                  </a:ext>
                </a:extLst>
              </a:tr>
              <a:tr h="4363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Num Sensitive Words</a:t>
                      </a:r>
                      <a:endParaRPr lang="en-US" sz="700" b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Counts the number of sensitive words (i.e., "secure", "account", "</a:t>
                      </a:r>
                      <a:r>
                        <a:rPr lang="en-US" sz="700" b="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webscr</a:t>
                      </a:r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", "login","</a:t>
                      </a:r>
                      <a:r>
                        <a:rPr lang="en-US" sz="700" b="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ebayisapi</a:t>
                      </a:r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", "</a:t>
                      </a:r>
                      <a:r>
                        <a:rPr lang="en-US" sz="700" b="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signin</a:t>
                      </a:r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", "banking", "confirm") in webpage URL.</a:t>
                      </a:r>
                      <a:endParaRPr lang="en-US" sz="700" b="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287833"/>
                  </a:ext>
                </a:extLst>
              </a:tr>
              <a:tr h="41720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Pct Ext Hyperlinks</a:t>
                      </a:r>
                      <a:endParaRPr lang="en-US" sz="700" b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Counts the percentage of external hyperlinks in webpage HTML source code.</a:t>
                      </a:r>
                      <a:endParaRPr lang="en-US" sz="700" b="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315220"/>
                  </a:ext>
                </a:extLst>
              </a:tr>
              <a:tr h="4363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Pct Null Self Redirect Hyperlinks</a:t>
                      </a:r>
                      <a:endParaRPr lang="en-US" sz="700" b="1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Counts the percentage of hyperlinks fields containing empty value, self-redirect value such as "#", the URL of current webpage, or some abnormal value such as "file://E:/".</a:t>
                      </a:r>
                      <a:endParaRPr lang="en-US" sz="700" b="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4113" marR="24113" marT="4823" marB="4823"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56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-31854" y="398309"/>
            <a:ext cx="7059705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Exploratory Data Analysis EDA</a:t>
            </a:r>
            <a:br>
              <a:rPr lang="en-US" sz="2400" b="1" dirty="0"/>
            </a:br>
            <a:r>
              <a:rPr lang="en" sz="2400" dirty="0"/>
              <a:t> </a:t>
            </a:r>
            <a:endParaRPr sz="2400" dirty="0"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Saturn is the ringed one. It’s a gas giant, composed of hydrogen and helium. It’s named after the Roman god of agriculture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234;p33">
            <a:extLst>
              <a:ext uri="{FF2B5EF4-FFF2-40B4-BE49-F238E27FC236}">
                <a16:creationId xmlns:a16="http://schemas.microsoft.com/office/drawing/2014/main" id="{9E4C0694-0CC5-1C46-AA68-C6D21791B560}"/>
              </a:ext>
            </a:extLst>
          </p:cNvPr>
          <p:cNvCxnSpPr>
            <a:cxnSpLocks/>
          </p:cNvCxnSpPr>
          <p:nvPr/>
        </p:nvCxnSpPr>
        <p:spPr>
          <a:xfrm>
            <a:off x="574158" y="902698"/>
            <a:ext cx="6659028" cy="0"/>
          </a:xfrm>
          <a:prstGeom prst="straightConnector1">
            <a:avLst/>
          </a:prstGeom>
          <a:noFill/>
          <a:ln w="38100" cap="flat" cmpd="sng">
            <a:solidFill>
              <a:srgbClr val="368E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94;p28">
            <a:extLst>
              <a:ext uri="{FF2B5EF4-FFF2-40B4-BE49-F238E27FC236}">
                <a16:creationId xmlns:a16="http://schemas.microsoft.com/office/drawing/2014/main" id="{0FF4810D-3153-FA46-AF92-088A3CE8CDFC}"/>
              </a:ext>
            </a:extLst>
          </p:cNvPr>
          <p:cNvSpPr txBox="1">
            <a:spLocks/>
          </p:cNvSpPr>
          <p:nvPr/>
        </p:nvSpPr>
        <p:spPr>
          <a:xfrm>
            <a:off x="881449" y="1098302"/>
            <a:ext cx="6906767" cy="40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609600" lvl="1" indent="0" algn="l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Three major EDA approaches that we Appling it in our project :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Descriptive statistics  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Data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visualisations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  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Data shaping  </a:t>
            </a:r>
          </a:p>
          <a:p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609600" lvl="1" indent="0" algn="l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Through use these methods : 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df.describe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() to Show statics information 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df.info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() to prints information about a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DataFrame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including the index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dtype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and columns, non-null values and memory usage.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Df.shap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to show how many data points  , features and dimensionality of the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DataFrame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Principal Component Analysis PCA</a:t>
            </a:r>
          </a:p>
          <a:p>
            <a:pPr marL="1066800" lvl="2" indent="0" algn="l"/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We Appling in our project because we have 50 features 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Etc. </a:t>
            </a:r>
          </a:p>
          <a:p>
            <a:pPr marL="609600" lvl="1" indent="0" algn="l"/>
            <a:endParaRPr lang="en-US" sz="1600" dirty="0">
              <a:solidFill>
                <a:schemeClr val="accent3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3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13" name="Google Shape;291;p32">
            <a:extLst>
              <a:ext uri="{FF2B5EF4-FFF2-40B4-BE49-F238E27FC236}">
                <a16:creationId xmlns:a16="http://schemas.microsoft.com/office/drawing/2014/main" id="{25D80FD2-373F-044D-870A-426515991EF1}"/>
              </a:ext>
            </a:extLst>
          </p:cNvPr>
          <p:cNvGrpSpPr/>
          <p:nvPr/>
        </p:nvGrpSpPr>
        <p:grpSpPr>
          <a:xfrm>
            <a:off x="661981" y="387416"/>
            <a:ext cx="438935" cy="424808"/>
            <a:chOff x="1190625" y="322100"/>
            <a:chExt cx="5219200" cy="5051225"/>
          </a:xfrm>
          <a:solidFill>
            <a:srgbClr val="074945"/>
          </a:solidFill>
        </p:grpSpPr>
        <p:sp>
          <p:nvSpPr>
            <p:cNvPr id="14" name="Google Shape;292;p32">
              <a:extLst>
                <a:ext uri="{FF2B5EF4-FFF2-40B4-BE49-F238E27FC236}">
                  <a16:creationId xmlns:a16="http://schemas.microsoft.com/office/drawing/2014/main" id="{F0958287-38C4-6944-89F1-54891014DA5E}"/>
                </a:ext>
              </a:extLst>
            </p:cNvPr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15" name="Google Shape;293;p32">
              <a:extLst>
                <a:ext uri="{FF2B5EF4-FFF2-40B4-BE49-F238E27FC236}">
                  <a16:creationId xmlns:a16="http://schemas.microsoft.com/office/drawing/2014/main" id="{3B67CE45-894B-CE44-B2A0-6D1B46CD1971}"/>
                </a:ext>
              </a:extLst>
            </p:cNvPr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16" name="Google Shape;294;p32">
              <a:extLst>
                <a:ext uri="{FF2B5EF4-FFF2-40B4-BE49-F238E27FC236}">
                  <a16:creationId xmlns:a16="http://schemas.microsoft.com/office/drawing/2014/main" id="{738A2342-F73E-9A4F-9DDE-85B798503522}"/>
                </a:ext>
              </a:extLst>
            </p:cNvPr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18" name="Google Shape;295;p32">
              <a:extLst>
                <a:ext uri="{FF2B5EF4-FFF2-40B4-BE49-F238E27FC236}">
                  <a16:creationId xmlns:a16="http://schemas.microsoft.com/office/drawing/2014/main" id="{8024D28A-95CB-8C48-8E94-AFD9B125BD39}"/>
                </a:ext>
              </a:extLst>
            </p:cNvPr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19" name="Google Shape;296;p32">
              <a:extLst>
                <a:ext uri="{FF2B5EF4-FFF2-40B4-BE49-F238E27FC236}">
                  <a16:creationId xmlns:a16="http://schemas.microsoft.com/office/drawing/2014/main" id="{C34294F6-7A10-CB4A-A7FB-0E91B806117C}"/>
                </a:ext>
              </a:extLst>
            </p:cNvPr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0" name="Google Shape;297;p32">
              <a:extLst>
                <a:ext uri="{FF2B5EF4-FFF2-40B4-BE49-F238E27FC236}">
                  <a16:creationId xmlns:a16="http://schemas.microsoft.com/office/drawing/2014/main" id="{DF8C9A64-3534-4441-B9D2-BA03ACB32010}"/>
                </a:ext>
              </a:extLst>
            </p:cNvPr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1" name="Google Shape;298;p32">
              <a:extLst>
                <a:ext uri="{FF2B5EF4-FFF2-40B4-BE49-F238E27FC236}">
                  <a16:creationId xmlns:a16="http://schemas.microsoft.com/office/drawing/2014/main" id="{322A2BBB-E125-2944-96DE-5D09E4E15FC7}"/>
                </a:ext>
              </a:extLst>
            </p:cNvPr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2" name="Google Shape;299;p32">
              <a:extLst>
                <a:ext uri="{FF2B5EF4-FFF2-40B4-BE49-F238E27FC236}">
                  <a16:creationId xmlns:a16="http://schemas.microsoft.com/office/drawing/2014/main" id="{CC3D263D-E3D2-8E49-A29D-B59F51189A0F}"/>
                </a:ext>
              </a:extLst>
            </p:cNvPr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3" name="Google Shape;300;p32">
              <a:extLst>
                <a:ext uri="{FF2B5EF4-FFF2-40B4-BE49-F238E27FC236}">
                  <a16:creationId xmlns:a16="http://schemas.microsoft.com/office/drawing/2014/main" id="{C797B30D-6BD4-E741-A053-6D0F398FB30D}"/>
                </a:ext>
              </a:extLst>
            </p:cNvPr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4" name="Google Shape;301;p32">
              <a:extLst>
                <a:ext uri="{FF2B5EF4-FFF2-40B4-BE49-F238E27FC236}">
                  <a16:creationId xmlns:a16="http://schemas.microsoft.com/office/drawing/2014/main" id="{4D419C13-03C9-DC40-83B4-8A630C132579}"/>
                </a:ext>
              </a:extLst>
            </p:cNvPr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5" name="Google Shape;302;p32">
              <a:extLst>
                <a:ext uri="{FF2B5EF4-FFF2-40B4-BE49-F238E27FC236}">
                  <a16:creationId xmlns:a16="http://schemas.microsoft.com/office/drawing/2014/main" id="{646C5969-2C31-A341-B2EE-42762ED6F0F9}"/>
                </a:ext>
              </a:extLst>
            </p:cNvPr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7" name="Google Shape;303;p32">
              <a:extLst>
                <a:ext uri="{FF2B5EF4-FFF2-40B4-BE49-F238E27FC236}">
                  <a16:creationId xmlns:a16="http://schemas.microsoft.com/office/drawing/2014/main" id="{86A9960A-8CE6-034C-9AA7-D33A7B617562}"/>
                </a:ext>
              </a:extLst>
            </p:cNvPr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28" name="Google Shape;304;p32">
              <a:extLst>
                <a:ext uri="{FF2B5EF4-FFF2-40B4-BE49-F238E27FC236}">
                  <a16:creationId xmlns:a16="http://schemas.microsoft.com/office/drawing/2014/main" id="{F61F2F43-6F01-724B-9797-92144699D9E7}"/>
                </a:ext>
              </a:extLst>
            </p:cNvPr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64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86C29-FE76-7B44-95D1-23EE638E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66" y="-1846968"/>
            <a:ext cx="10081060" cy="9442005"/>
          </a:xfrm>
          <a:prstGeom prst="rect">
            <a:avLst/>
          </a:prstGeom>
        </p:spPr>
      </p:pic>
      <p:sp>
        <p:nvSpPr>
          <p:cNvPr id="155" name="Google Shape;155;p25"/>
          <p:cNvSpPr/>
          <p:nvPr/>
        </p:nvSpPr>
        <p:spPr>
          <a:xfrm flipH="1">
            <a:off x="-470647" y="-124178"/>
            <a:ext cx="5851606" cy="5296253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en-SA"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704700" y="1903535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DATA VISUALISATIONS </a:t>
            </a: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817129" y="2720481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solidFill>
                  <a:schemeClr val="bg1"/>
                </a:solidFill>
              </a:rPr>
              <a:t>We Use Pire plots , bar chart and scatter plots to visuals the data .</a:t>
            </a: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35" name="Google Shape;291;p32">
            <a:extLst>
              <a:ext uri="{FF2B5EF4-FFF2-40B4-BE49-F238E27FC236}">
                <a16:creationId xmlns:a16="http://schemas.microsoft.com/office/drawing/2014/main" id="{35A3814A-772E-5C4D-A1AC-8937545B4119}"/>
              </a:ext>
            </a:extLst>
          </p:cNvPr>
          <p:cNvGrpSpPr/>
          <p:nvPr/>
        </p:nvGrpSpPr>
        <p:grpSpPr>
          <a:xfrm>
            <a:off x="302675" y="2449227"/>
            <a:ext cx="331006" cy="366546"/>
            <a:chOff x="1190625" y="322100"/>
            <a:chExt cx="5219200" cy="5051225"/>
          </a:xfrm>
          <a:solidFill>
            <a:schemeClr val="bg1"/>
          </a:solidFill>
        </p:grpSpPr>
        <p:sp>
          <p:nvSpPr>
            <p:cNvPr id="36" name="Google Shape;292;p32">
              <a:extLst>
                <a:ext uri="{FF2B5EF4-FFF2-40B4-BE49-F238E27FC236}">
                  <a16:creationId xmlns:a16="http://schemas.microsoft.com/office/drawing/2014/main" id="{C5CC2716-3211-3940-A6D0-C1C4B98BD991}"/>
                </a:ext>
              </a:extLst>
            </p:cNvPr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78F7B"/>
                </a:solidFill>
              </a:endParaRPr>
            </a:p>
          </p:txBody>
        </p:sp>
        <p:sp>
          <p:nvSpPr>
            <p:cNvPr id="37" name="Google Shape;293;p32">
              <a:extLst>
                <a:ext uri="{FF2B5EF4-FFF2-40B4-BE49-F238E27FC236}">
                  <a16:creationId xmlns:a16="http://schemas.microsoft.com/office/drawing/2014/main" id="{4AFFAEB8-970B-EC45-B378-B5B3AA3F167A}"/>
                </a:ext>
              </a:extLst>
            </p:cNvPr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38" name="Google Shape;294;p32">
              <a:extLst>
                <a:ext uri="{FF2B5EF4-FFF2-40B4-BE49-F238E27FC236}">
                  <a16:creationId xmlns:a16="http://schemas.microsoft.com/office/drawing/2014/main" id="{B53ED446-C3A0-1847-8751-6773CEA2FD69}"/>
                </a:ext>
              </a:extLst>
            </p:cNvPr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39" name="Google Shape;295;p32">
              <a:extLst>
                <a:ext uri="{FF2B5EF4-FFF2-40B4-BE49-F238E27FC236}">
                  <a16:creationId xmlns:a16="http://schemas.microsoft.com/office/drawing/2014/main" id="{20B0877A-072A-3248-ABEE-AB4959421101}"/>
                </a:ext>
              </a:extLst>
            </p:cNvPr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0" name="Google Shape;296;p32">
              <a:extLst>
                <a:ext uri="{FF2B5EF4-FFF2-40B4-BE49-F238E27FC236}">
                  <a16:creationId xmlns:a16="http://schemas.microsoft.com/office/drawing/2014/main" id="{95A61CDC-8FC3-F345-8610-70FEDE8D0FBA}"/>
                </a:ext>
              </a:extLst>
            </p:cNvPr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1" name="Google Shape;297;p32">
              <a:extLst>
                <a:ext uri="{FF2B5EF4-FFF2-40B4-BE49-F238E27FC236}">
                  <a16:creationId xmlns:a16="http://schemas.microsoft.com/office/drawing/2014/main" id="{99B23F43-B4E7-4848-BBF2-D4FBFA10AD5F}"/>
                </a:ext>
              </a:extLst>
            </p:cNvPr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2" name="Google Shape;298;p32">
              <a:extLst>
                <a:ext uri="{FF2B5EF4-FFF2-40B4-BE49-F238E27FC236}">
                  <a16:creationId xmlns:a16="http://schemas.microsoft.com/office/drawing/2014/main" id="{17156B84-FA0C-854A-ABD9-A59DAC787EA0}"/>
                </a:ext>
              </a:extLst>
            </p:cNvPr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3" name="Google Shape;299;p32">
              <a:extLst>
                <a:ext uri="{FF2B5EF4-FFF2-40B4-BE49-F238E27FC236}">
                  <a16:creationId xmlns:a16="http://schemas.microsoft.com/office/drawing/2014/main" id="{21B76BAB-6DC3-424A-82EC-892E3B8459D1}"/>
                </a:ext>
              </a:extLst>
            </p:cNvPr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4" name="Google Shape;300;p32">
              <a:extLst>
                <a:ext uri="{FF2B5EF4-FFF2-40B4-BE49-F238E27FC236}">
                  <a16:creationId xmlns:a16="http://schemas.microsoft.com/office/drawing/2014/main" id="{AA8ADD9E-9B47-EC4F-8935-733532B05621}"/>
                </a:ext>
              </a:extLst>
            </p:cNvPr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5" name="Google Shape;301;p32">
              <a:extLst>
                <a:ext uri="{FF2B5EF4-FFF2-40B4-BE49-F238E27FC236}">
                  <a16:creationId xmlns:a16="http://schemas.microsoft.com/office/drawing/2014/main" id="{C31A1D39-73E7-4B4E-850A-D5A42874D97C}"/>
                </a:ext>
              </a:extLst>
            </p:cNvPr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6" name="Google Shape;302;p32">
              <a:extLst>
                <a:ext uri="{FF2B5EF4-FFF2-40B4-BE49-F238E27FC236}">
                  <a16:creationId xmlns:a16="http://schemas.microsoft.com/office/drawing/2014/main" id="{1AB9C811-7151-EA4D-91BC-EAB1CC3EE53E}"/>
                </a:ext>
              </a:extLst>
            </p:cNvPr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7" name="Google Shape;303;p32">
              <a:extLst>
                <a:ext uri="{FF2B5EF4-FFF2-40B4-BE49-F238E27FC236}">
                  <a16:creationId xmlns:a16="http://schemas.microsoft.com/office/drawing/2014/main" id="{4AD248DF-FEAD-A24A-8428-0D1F5025D24D}"/>
                </a:ext>
              </a:extLst>
            </p:cNvPr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  <p:sp>
          <p:nvSpPr>
            <p:cNvPr id="48" name="Google Shape;304;p32">
              <a:extLst>
                <a:ext uri="{FF2B5EF4-FFF2-40B4-BE49-F238E27FC236}">
                  <a16:creationId xmlns:a16="http://schemas.microsoft.com/office/drawing/2014/main" id="{30320633-1E3E-1B41-A9EC-3C8D243918CC}"/>
                </a:ext>
              </a:extLst>
            </p:cNvPr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78F7B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287;p32">
            <a:extLst>
              <a:ext uri="{FF2B5EF4-FFF2-40B4-BE49-F238E27FC236}">
                <a16:creationId xmlns:a16="http://schemas.microsoft.com/office/drawing/2014/main" id="{FA287374-FE7E-FF44-911C-A2224C53063F}"/>
              </a:ext>
            </a:extLst>
          </p:cNvPr>
          <p:cNvSpPr/>
          <p:nvPr/>
        </p:nvSpPr>
        <p:spPr>
          <a:xfrm>
            <a:off x="5404084" y="1315309"/>
            <a:ext cx="3549159" cy="2788737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DAD8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478100" y="1510128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5388320" y="1131363"/>
            <a:ext cx="3664231" cy="31566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823291" y="361324"/>
            <a:ext cx="293239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Scatter Plots</a:t>
            </a:r>
            <a:br>
              <a:rPr lang="en-US" sz="2400" b="1" dirty="0"/>
            </a:br>
            <a:endParaRPr sz="2400" dirty="0"/>
          </a:p>
        </p:txBody>
      </p:sp>
      <p:grpSp>
        <p:nvGrpSpPr>
          <p:cNvPr id="291" name="Google Shape;291;p32"/>
          <p:cNvGrpSpPr/>
          <p:nvPr/>
        </p:nvGrpSpPr>
        <p:grpSpPr>
          <a:xfrm>
            <a:off x="2621964" y="1846182"/>
            <a:ext cx="438935" cy="424808"/>
            <a:chOff x="1190625" y="322100"/>
            <a:chExt cx="5219200" cy="5051225"/>
          </a:xfrm>
        </p:grpSpPr>
        <p:sp>
          <p:nvSpPr>
            <p:cNvPr id="292" name="Google Shape;292;p32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2"/>
          <p:cNvSpPr txBox="1">
            <a:spLocks noGrp="1"/>
          </p:cNvSpPr>
          <p:nvPr>
            <p:ph type="ctrTitle" idx="4294967295"/>
          </p:nvPr>
        </p:nvSpPr>
        <p:spPr>
          <a:xfrm flipH="1">
            <a:off x="2098858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MERCURY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4294967295"/>
          </p:nvPr>
        </p:nvSpPr>
        <p:spPr>
          <a:xfrm flipH="1">
            <a:off x="1974420" y="2614356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Mercury is the closest planet to the Sun and also the smallest one in our Solar System. It’s only a bit larger than our Moon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494199-282D-6945-AA33-11449861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3" y="1352305"/>
            <a:ext cx="4341115" cy="29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oogle Shape;291;p32">
            <a:extLst>
              <a:ext uri="{FF2B5EF4-FFF2-40B4-BE49-F238E27FC236}">
                <a16:creationId xmlns:a16="http://schemas.microsoft.com/office/drawing/2014/main" id="{7029D342-CFDA-C64C-AACC-7FAB24F9DC6E}"/>
              </a:ext>
            </a:extLst>
          </p:cNvPr>
          <p:cNvGrpSpPr/>
          <p:nvPr/>
        </p:nvGrpSpPr>
        <p:grpSpPr>
          <a:xfrm>
            <a:off x="350363" y="361324"/>
            <a:ext cx="438935" cy="424808"/>
            <a:chOff x="1190625" y="322100"/>
            <a:chExt cx="5219200" cy="5051225"/>
          </a:xfrm>
          <a:solidFill>
            <a:srgbClr val="378F7B"/>
          </a:solidFill>
        </p:grpSpPr>
        <p:sp>
          <p:nvSpPr>
            <p:cNvPr id="73" name="Google Shape;292;p32">
              <a:extLst>
                <a:ext uri="{FF2B5EF4-FFF2-40B4-BE49-F238E27FC236}">
                  <a16:creationId xmlns:a16="http://schemas.microsoft.com/office/drawing/2014/main" id="{6F0C384D-70AE-3F4E-9F54-04EAF01900BB}"/>
                </a:ext>
              </a:extLst>
            </p:cNvPr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4" name="Google Shape;293;p32">
              <a:extLst>
                <a:ext uri="{FF2B5EF4-FFF2-40B4-BE49-F238E27FC236}">
                  <a16:creationId xmlns:a16="http://schemas.microsoft.com/office/drawing/2014/main" id="{AA450BC7-7087-3E46-8863-5659408CB19C}"/>
                </a:ext>
              </a:extLst>
            </p:cNvPr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5" name="Google Shape;294;p32">
              <a:extLst>
                <a:ext uri="{FF2B5EF4-FFF2-40B4-BE49-F238E27FC236}">
                  <a16:creationId xmlns:a16="http://schemas.microsoft.com/office/drawing/2014/main" id="{64B88CB2-87D8-C149-B9D9-A8752434D76D}"/>
                </a:ext>
              </a:extLst>
            </p:cNvPr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6" name="Google Shape;295;p32">
              <a:extLst>
                <a:ext uri="{FF2B5EF4-FFF2-40B4-BE49-F238E27FC236}">
                  <a16:creationId xmlns:a16="http://schemas.microsoft.com/office/drawing/2014/main" id="{073A55EE-11AB-7444-87F6-E3A247DB2A0E}"/>
                </a:ext>
              </a:extLst>
            </p:cNvPr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7" name="Google Shape;296;p32">
              <a:extLst>
                <a:ext uri="{FF2B5EF4-FFF2-40B4-BE49-F238E27FC236}">
                  <a16:creationId xmlns:a16="http://schemas.microsoft.com/office/drawing/2014/main" id="{DB6EB89B-0DE8-F44F-A5CD-A29E60554985}"/>
                </a:ext>
              </a:extLst>
            </p:cNvPr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8" name="Google Shape;297;p32">
              <a:extLst>
                <a:ext uri="{FF2B5EF4-FFF2-40B4-BE49-F238E27FC236}">
                  <a16:creationId xmlns:a16="http://schemas.microsoft.com/office/drawing/2014/main" id="{7E26F4B0-8D0C-3649-BA67-F2E8911845AD}"/>
                </a:ext>
              </a:extLst>
            </p:cNvPr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9" name="Google Shape;298;p32">
              <a:extLst>
                <a:ext uri="{FF2B5EF4-FFF2-40B4-BE49-F238E27FC236}">
                  <a16:creationId xmlns:a16="http://schemas.microsoft.com/office/drawing/2014/main" id="{A4FEEF35-3F0B-7D45-B7D3-34F6F0C57730}"/>
                </a:ext>
              </a:extLst>
            </p:cNvPr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0" name="Google Shape;299;p32">
              <a:extLst>
                <a:ext uri="{FF2B5EF4-FFF2-40B4-BE49-F238E27FC236}">
                  <a16:creationId xmlns:a16="http://schemas.microsoft.com/office/drawing/2014/main" id="{2B9226AA-4F1F-8542-A564-834234EB14B2}"/>
                </a:ext>
              </a:extLst>
            </p:cNvPr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1" name="Google Shape;300;p32">
              <a:extLst>
                <a:ext uri="{FF2B5EF4-FFF2-40B4-BE49-F238E27FC236}">
                  <a16:creationId xmlns:a16="http://schemas.microsoft.com/office/drawing/2014/main" id="{B9AFEF1C-A483-7342-8070-4B92D04AC3EF}"/>
                </a:ext>
              </a:extLst>
            </p:cNvPr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2" name="Google Shape;301;p32">
              <a:extLst>
                <a:ext uri="{FF2B5EF4-FFF2-40B4-BE49-F238E27FC236}">
                  <a16:creationId xmlns:a16="http://schemas.microsoft.com/office/drawing/2014/main" id="{4FF0F4DD-C3DE-2D44-B879-9734D58B9104}"/>
                </a:ext>
              </a:extLst>
            </p:cNvPr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3" name="Google Shape;302;p32">
              <a:extLst>
                <a:ext uri="{FF2B5EF4-FFF2-40B4-BE49-F238E27FC236}">
                  <a16:creationId xmlns:a16="http://schemas.microsoft.com/office/drawing/2014/main" id="{616DB47C-9B0C-9F42-A0F2-9D644F3128BC}"/>
                </a:ext>
              </a:extLst>
            </p:cNvPr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4" name="Google Shape;303;p32">
              <a:extLst>
                <a:ext uri="{FF2B5EF4-FFF2-40B4-BE49-F238E27FC236}">
                  <a16:creationId xmlns:a16="http://schemas.microsoft.com/office/drawing/2014/main" id="{E047CA83-52DD-7246-A452-C9B20A2932A6}"/>
                </a:ext>
              </a:extLst>
            </p:cNvPr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5" name="Google Shape;304;p32">
              <a:extLst>
                <a:ext uri="{FF2B5EF4-FFF2-40B4-BE49-F238E27FC236}">
                  <a16:creationId xmlns:a16="http://schemas.microsoft.com/office/drawing/2014/main" id="{0E5076D7-34F6-A44B-AC77-54D155F2FA67}"/>
                </a:ext>
              </a:extLst>
            </p:cNvPr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3DF39057-6411-8942-B591-0E8FB4C4B7FD}"/>
              </a:ext>
            </a:extLst>
          </p:cNvPr>
          <p:cNvSpPr txBox="1"/>
          <p:nvPr/>
        </p:nvSpPr>
        <p:spPr>
          <a:xfrm>
            <a:off x="5852060" y="2123805"/>
            <a:ext cx="28314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accent3"/>
                </a:solidFill>
                <a:effectLst/>
                <a:latin typeface="Helvetica Neue"/>
              </a:rPr>
              <a:t>From the pair plot in the figure. we used a Scatter plot to observe and show relationships between Number numeric chars and Pct Null Self Redirect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Helvetica Neue"/>
              </a:rPr>
              <a:t>Hyperl</a:t>
            </a:r>
            <a:r>
              <a:rPr lang="en-US" b="0" i="0" dirty="0">
                <a:solidFill>
                  <a:schemeClr val="accent3"/>
                </a:solidFill>
                <a:effectLst/>
                <a:latin typeface="Helvetica Neue"/>
              </a:rPr>
              <a:t> inks. we found they have a good impact on the label.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10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478100" y="1510128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823291" y="361324"/>
            <a:ext cx="365457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Scatter Plots</a:t>
            </a:r>
            <a:endParaRPr lang="en-US" sz="2400" b="1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31D1538-F784-C94C-8445-8D179B8C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3" y="1215609"/>
            <a:ext cx="4604400" cy="31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oogle Shape;291;p32">
            <a:extLst>
              <a:ext uri="{FF2B5EF4-FFF2-40B4-BE49-F238E27FC236}">
                <a16:creationId xmlns:a16="http://schemas.microsoft.com/office/drawing/2014/main" id="{E24912FC-54C5-C74A-9BB1-C6D876447F2C}"/>
              </a:ext>
            </a:extLst>
          </p:cNvPr>
          <p:cNvGrpSpPr/>
          <p:nvPr/>
        </p:nvGrpSpPr>
        <p:grpSpPr>
          <a:xfrm>
            <a:off x="350363" y="361324"/>
            <a:ext cx="438935" cy="424808"/>
            <a:chOff x="1190625" y="322100"/>
            <a:chExt cx="5219200" cy="5051225"/>
          </a:xfrm>
          <a:solidFill>
            <a:srgbClr val="378F7B"/>
          </a:solidFill>
        </p:grpSpPr>
        <p:sp>
          <p:nvSpPr>
            <p:cNvPr id="77" name="Google Shape;292;p32">
              <a:extLst>
                <a:ext uri="{FF2B5EF4-FFF2-40B4-BE49-F238E27FC236}">
                  <a16:creationId xmlns:a16="http://schemas.microsoft.com/office/drawing/2014/main" id="{6F12C192-0AD4-E04C-9575-CF31C1038410}"/>
                </a:ext>
              </a:extLst>
            </p:cNvPr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8" name="Google Shape;293;p32">
              <a:extLst>
                <a:ext uri="{FF2B5EF4-FFF2-40B4-BE49-F238E27FC236}">
                  <a16:creationId xmlns:a16="http://schemas.microsoft.com/office/drawing/2014/main" id="{EB305AD0-5189-7C48-B014-EEE9DC601411}"/>
                </a:ext>
              </a:extLst>
            </p:cNvPr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9" name="Google Shape;294;p32">
              <a:extLst>
                <a:ext uri="{FF2B5EF4-FFF2-40B4-BE49-F238E27FC236}">
                  <a16:creationId xmlns:a16="http://schemas.microsoft.com/office/drawing/2014/main" id="{880BB05F-D22D-F84B-B45E-0AD39D8571AE}"/>
                </a:ext>
              </a:extLst>
            </p:cNvPr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0" name="Google Shape;295;p32">
              <a:extLst>
                <a:ext uri="{FF2B5EF4-FFF2-40B4-BE49-F238E27FC236}">
                  <a16:creationId xmlns:a16="http://schemas.microsoft.com/office/drawing/2014/main" id="{0B631ACE-F798-F142-BBA6-45012D47D602}"/>
                </a:ext>
              </a:extLst>
            </p:cNvPr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1" name="Google Shape;296;p32">
              <a:extLst>
                <a:ext uri="{FF2B5EF4-FFF2-40B4-BE49-F238E27FC236}">
                  <a16:creationId xmlns:a16="http://schemas.microsoft.com/office/drawing/2014/main" id="{8362193D-6C5E-A244-941E-D09149A62B80}"/>
                </a:ext>
              </a:extLst>
            </p:cNvPr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2" name="Google Shape;297;p32">
              <a:extLst>
                <a:ext uri="{FF2B5EF4-FFF2-40B4-BE49-F238E27FC236}">
                  <a16:creationId xmlns:a16="http://schemas.microsoft.com/office/drawing/2014/main" id="{DBD883F6-4C6D-024A-AC65-A871871567B4}"/>
                </a:ext>
              </a:extLst>
            </p:cNvPr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3" name="Google Shape;298;p32">
              <a:extLst>
                <a:ext uri="{FF2B5EF4-FFF2-40B4-BE49-F238E27FC236}">
                  <a16:creationId xmlns:a16="http://schemas.microsoft.com/office/drawing/2014/main" id="{6BD0AADB-4AEE-0741-AD09-88CBAE2051F1}"/>
                </a:ext>
              </a:extLst>
            </p:cNvPr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4" name="Google Shape;299;p32">
              <a:extLst>
                <a:ext uri="{FF2B5EF4-FFF2-40B4-BE49-F238E27FC236}">
                  <a16:creationId xmlns:a16="http://schemas.microsoft.com/office/drawing/2014/main" id="{A48461A4-FDEC-D642-920B-DD5C13F0A5C6}"/>
                </a:ext>
              </a:extLst>
            </p:cNvPr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5" name="Google Shape;300;p32">
              <a:extLst>
                <a:ext uri="{FF2B5EF4-FFF2-40B4-BE49-F238E27FC236}">
                  <a16:creationId xmlns:a16="http://schemas.microsoft.com/office/drawing/2014/main" id="{BBE8E151-8B10-C547-9195-627D63A1F0BE}"/>
                </a:ext>
              </a:extLst>
            </p:cNvPr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6" name="Google Shape;301;p32">
              <a:extLst>
                <a:ext uri="{FF2B5EF4-FFF2-40B4-BE49-F238E27FC236}">
                  <a16:creationId xmlns:a16="http://schemas.microsoft.com/office/drawing/2014/main" id="{6E53A4F5-C9B5-044D-BE2C-17825A7A9279}"/>
                </a:ext>
              </a:extLst>
            </p:cNvPr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7" name="Google Shape;302;p32">
              <a:extLst>
                <a:ext uri="{FF2B5EF4-FFF2-40B4-BE49-F238E27FC236}">
                  <a16:creationId xmlns:a16="http://schemas.microsoft.com/office/drawing/2014/main" id="{4A4AADEB-E498-C74B-BB12-5442FC7E15B9}"/>
                </a:ext>
              </a:extLst>
            </p:cNvPr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8" name="Google Shape;303;p32">
              <a:extLst>
                <a:ext uri="{FF2B5EF4-FFF2-40B4-BE49-F238E27FC236}">
                  <a16:creationId xmlns:a16="http://schemas.microsoft.com/office/drawing/2014/main" id="{2405D438-BB7D-0D48-A41E-22905A034D3F}"/>
                </a:ext>
              </a:extLst>
            </p:cNvPr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9" name="Google Shape;304;p32">
              <a:extLst>
                <a:ext uri="{FF2B5EF4-FFF2-40B4-BE49-F238E27FC236}">
                  <a16:creationId xmlns:a16="http://schemas.microsoft.com/office/drawing/2014/main" id="{AD9BEB56-BB49-654D-B850-D6A88C82D73A}"/>
                </a:ext>
              </a:extLst>
            </p:cNvPr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</p:grpSp>
      <p:sp>
        <p:nvSpPr>
          <p:cNvPr id="90" name="Google Shape;287;p32">
            <a:extLst>
              <a:ext uri="{FF2B5EF4-FFF2-40B4-BE49-F238E27FC236}">
                <a16:creationId xmlns:a16="http://schemas.microsoft.com/office/drawing/2014/main" id="{27DF51DF-FBCC-CC4C-BEA6-F747253ABA20}"/>
              </a:ext>
            </a:extLst>
          </p:cNvPr>
          <p:cNvSpPr/>
          <p:nvPr/>
        </p:nvSpPr>
        <p:spPr>
          <a:xfrm>
            <a:off x="5404084" y="1315309"/>
            <a:ext cx="3549159" cy="2788737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DAD8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289;p32">
            <a:extLst>
              <a:ext uri="{FF2B5EF4-FFF2-40B4-BE49-F238E27FC236}">
                <a16:creationId xmlns:a16="http://schemas.microsoft.com/office/drawing/2014/main" id="{E575051F-91C5-7641-B41D-8DA7741F56B2}"/>
              </a:ext>
            </a:extLst>
          </p:cNvPr>
          <p:cNvSpPr/>
          <p:nvPr/>
        </p:nvSpPr>
        <p:spPr>
          <a:xfrm>
            <a:off x="5388320" y="1131363"/>
            <a:ext cx="3664231" cy="31566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F24B4D-D949-C745-900A-AC465390A049}"/>
              </a:ext>
            </a:extLst>
          </p:cNvPr>
          <p:cNvSpPr txBox="1"/>
          <p:nvPr/>
        </p:nvSpPr>
        <p:spPr>
          <a:xfrm>
            <a:off x="5852060" y="2123805"/>
            <a:ext cx="28314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accent3"/>
                </a:solidFill>
              </a:rPr>
              <a:t>From the pair plot in the figure. we used a Scatter plot to observe and show relationships between Path Length and Pct Null Self Redirect </a:t>
            </a:r>
            <a:r>
              <a:rPr lang="en-US" dirty="0" err="1">
                <a:solidFill>
                  <a:schemeClr val="accent3"/>
                </a:solidFill>
              </a:rPr>
              <a:t>Hyperl</a:t>
            </a:r>
            <a:r>
              <a:rPr lang="en-US" dirty="0">
                <a:solidFill>
                  <a:schemeClr val="accent3"/>
                </a:solidFill>
              </a:rPr>
              <a:t> inks . we found they have a good impact on the label.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478100" y="1510128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823291" y="361324"/>
            <a:ext cx="365457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Scatter Plots</a:t>
            </a:r>
            <a:endParaRPr lang="en-US" sz="24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39CF82-3024-7E4A-AD29-9C7345EA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8" y="1276387"/>
            <a:ext cx="4320000" cy="29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oogle Shape;291;p32">
            <a:extLst>
              <a:ext uri="{FF2B5EF4-FFF2-40B4-BE49-F238E27FC236}">
                <a16:creationId xmlns:a16="http://schemas.microsoft.com/office/drawing/2014/main" id="{D93DED6B-99D9-4344-B179-E32EE7B0A320}"/>
              </a:ext>
            </a:extLst>
          </p:cNvPr>
          <p:cNvGrpSpPr/>
          <p:nvPr/>
        </p:nvGrpSpPr>
        <p:grpSpPr>
          <a:xfrm>
            <a:off x="350363" y="361324"/>
            <a:ext cx="438935" cy="424808"/>
            <a:chOff x="1190625" y="322100"/>
            <a:chExt cx="5219200" cy="5051225"/>
          </a:xfrm>
          <a:solidFill>
            <a:srgbClr val="378F7B"/>
          </a:solidFill>
        </p:grpSpPr>
        <p:sp>
          <p:nvSpPr>
            <p:cNvPr id="68" name="Google Shape;292;p32">
              <a:extLst>
                <a:ext uri="{FF2B5EF4-FFF2-40B4-BE49-F238E27FC236}">
                  <a16:creationId xmlns:a16="http://schemas.microsoft.com/office/drawing/2014/main" id="{618F1CB5-476A-5B4B-9AE6-39EA582A136B}"/>
                </a:ext>
              </a:extLst>
            </p:cNvPr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69" name="Google Shape;293;p32">
              <a:extLst>
                <a:ext uri="{FF2B5EF4-FFF2-40B4-BE49-F238E27FC236}">
                  <a16:creationId xmlns:a16="http://schemas.microsoft.com/office/drawing/2014/main" id="{B474EDB8-C595-264A-8438-95BB6F69C6FA}"/>
                </a:ext>
              </a:extLst>
            </p:cNvPr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0" name="Google Shape;294;p32">
              <a:extLst>
                <a:ext uri="{FF2B5EF4-FFF2-40B4-BE49-F238E27FC236}">
                  <a16:creationId xmlns:a16="http://schemas.microsoft.com/office/drawing/2014/main" id="{7F8DC7BA-4ADE-5D4F-98BE-78EDD4DEB960}"/>
                </a:ext>
              </a:extLst>
            </p:cNvPr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1" name="Google Shape;295;p32">
              <a:extLst>
                <a:ext uri="{FF2B5EF4-FFF2-40B4-BE49-F238E27FC236}">
                  <a16:creationId xmlns:a16="http://schemas.microsoft.com/office/drawing/2014/main" id="{93C642C2-F149-DB44-8E5E-B8447CE80EBF}"/>
                </a:ext>
              </a:extLst>
            </p:cNvPr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2" name="Google Shape;296;p32">
              <a:extLst>
                <a:ext uri="{FF2B5EF4-FFF2-40B4-BE49-F238E27FC236}">
                  <a16:creationId xmlns:a16="http://schemas.microsoft.com/office/drawing/2014/main" id="{EDE6D573-9264-474D-94FC-045B23388DF5}"/>
                </a:ext>
              </a:extLst>
            </p:cNvPr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3" name="Google Shape;297;p32">
              <a:extLst>
                <a:ext uri="{FF2B5EF4-FFF2-40B4-BE49-F238E27FC236}">
                  <a16:creationId xmlns:a16="http://schemas.microsoft.com/office/drawing/2014/main" id="{90F9D2B9-F3DA-D848-A586-965C4DA84C80}"/>
                </a:ext>
              </a:extLst>
            </p:cNvPr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4" name="Google Shape;298;p32">
              <a:extLst>
                <a:ext uri="{FF2B5EF4-FFF2-40B4-BE49-F238E27FC236}">
                  <a16:creationId xmlns:a16="http://schemas.microsoft.com/office/drawing/2014/main" id="{0440832A-6D09-E543-99F0-501FC4FA68E4}"/>
                </a:ext>
              </a:extLst>
            </p:cNvPr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5" name="Google Shape;299;p32">
              <a:extLst>
                <a:ext uri="{FF2B5EF4-FFF2-40B4-BE49-F238E27FC236}">
                  <a16:creationId xmlns:a16="http://schemas.microsoft.com/office/drawing/2014/main" id="{64E302AF-0C6A-BC4A-A3AC-DC021621CF53}"/>
                </a:ext>
              </a:extLst>
            </p:cNvPr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6" name="Google Shape;300;p32">
              <a:extLst>
                <a:ext uri="{FF2B5EF4-FFF2-40B4-BE49-F238E27FC236}">
                  <a16:creationId xmlns:a16="http://schemas.microsoft.com/office/drawing/2014/main" id="{0F214982-63AF-8340-AEDB-17E4B12619CB}"/>
                </a:ext>
              </a:extLst>
            </p:cNvPr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7" name="Google Shape;301;p32">
              <a:extLst>
                <a:ext uri="{FF2B5EF4-FFF2-40B4-BE49-F238E27FC236}">
                  <a16:creationId xmlns:a16="http://schemas.microsoft.com/office/drawing/2014/main" id="{71D88051-E740-3D47-BF8D-1C8AF1AAC30F}"/>
                </a:ext>
              </a:extLst>
            </p:cNvPr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8" name="Google Shape;302;p32">
              <a:extLst>
                <a:ext uri="{FF2B5EF4-FFF2-40B4-BE49-F238E27FC236}">
                  <a16:creationId xmlns:a16="http://schemas.microsoft.com/office/drawing/2014/main" id="{4EFA60B9-97CB-9E42-B346-B5C829C456EC}"/>
                </a:ext>
              </a:extLst>
            </p:cNvPr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79" name="Google Shape;303;p32">
              <a:extLst>
                <a:ext uri="{FF2B5EF4-FFF2-40B4-BE49-F238E27FC236}">
                  <a16:creationId xmlns:a16="http://schemas.microsoft.com/office/drawing/2014/main" id="{446249A5-57AD-5647-84D7-6A4AE15206CE}"/>
                </a:ext>
              </a:extLst>
            </p:cNvPr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  <p:sp>
          <p:nvSpPr>
            <p:cNvPr id="80" name="Google Shape;304;p32">
              <a:extLst>
                <a:ext uri="{FF2B5EF4-FFF2-40B4-BE49-F238E27FC236}">
                  <a16:creationId xmlns:a16="http://schemas.microsoft.com/office/drawing/2014/main" id="{517432CA-CF84-1646-9F7F-D7AC40B47E78}"/>
                </a:ext>
              </a:extLst>
            </p:cNvPr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72D2A"/>
                </a:solidFill>
              </a:endParaRPr>
            </a:p>
          </p:txBody>
        </p:sp>
      </p:grpSp>
      <p:sp>
        <p:nvSpPr>
          <p:cNvPr id="81" name="Google Shape;287;p32">
            <a:extLst>
              <a:ext uri="{FF2B5EF4-FFF2-40B4-BE49-F238E27FC236}">
                <a16:creationId xmlns:a16="http://schemas.microsoft.com/office/drawing/2014/main" id="{ACD8F695-68DC-5440-9DF9-67E7724D5815}"/>
              </a:ext>
            </a:extLst>
          </p:cNvPr>
          <p:cNvSpPr/>
          <p:nvPr/>
        </p:nvSpPr>
        <p:spPr>
          <a:xfrm>
            <a:off x="5404084" y="1315309"/>
            <a:ext cx="3549159" cy="2788737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DAD8D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289;p32">
            <a:extLst>
              <a:ext uri="{FF2B5EF4-FFF2-40B4-BE49-F238E27FC236}">
                <a16:creationId xmlns:a16="http://schemas.microsoft.com/office/drawing/2014/main" id="{54D7679A-AC4D-0C42-85E4-57DCB6075C07}"/>
              </a:ext>
            </a:extLst>
          </p:cNvPr>
          <p:cNvSpPr/>
          <p:nvPr/>
        </p:nvSpPr>
        <p:spPr>
          <a:xfrm>
            <a:off x="5388320" y="1131363"/>
            <a:ext cx="3664231" cy="315662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1B1495-637C-8E4C-B5D2-EEDFCBF39D62}"/>
              </a:ext>
            </a:extLst>
          </p:cNvPr>
          <p:cNvSpPr txBox="1"/>
          <p:nvPr/>
        </p:nvSpPr>
        <p:spPr>
          <a:xfrm>
            <a:off x="5852060" y="2123805"/>
            <a:ext cx="28314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chemeClr val="accent3"/>
                </a:solidFill>
              </a:rPr>
              <a:t>From the pair plot in the figure. we used a Scatter plot to observe and show relationships between Hostname Length and Pct Null Self Redirect </a:t>
            </a:r>
            <a:r>
              <a:rPr lang="en-US" dirty="0" err="1">
                <a:solidFill>
                  <a:schemeClr val="accent3"/>
                </a:solidFill>
              </a:rPr>
              <a:t>Hyperl</a:t>
            </a:r>
            <a:r>
              <a:rPr lang="en-US" dirty="0">
                <a:solidFill>
                  <a:schemeClr val="accent3"/>
                </a:solidFill>
              </a:rPr>
              <a:t> inks .we found they have a good impact on the label.</a:t>
            </a:r>
          </a:p>
        </p:txBody>
      </p:sp>
    </p:spTree>
    <p:extLst>
      <p:ext uri="{BB962C8B-B14F-4D97-AF65-F5344CB8AC3E}">
        <p14:creationId xmlns:p14="http://schemas.microsoft.com/office/powerpoint/2010/main" val="2131607010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378E7B"/>
      </a:dk1>
      <a:lt1>
        <a:srgbClr val="F3F3F3"/>
      </a:lt1>
      <a:dk2>
        <a:srgbClr val="D9D9D9"/>
      </a:dk2>
      <a:lt2>
        <a:srgbClr val="52AF9B"/>
      </a:lt2>
      <a:accent1>
        <a:srgbClr val="26AD90"/>
      </a:accent1>
      <a:accent2>
        <a:srgbClr val="30B99C"/>
      </a:accent2>
      <a:accent3>
        <a:srgbClr val="0B5848"/>
      </a:accent3>
      <a:accent4>
        <a:srgbClr val="6BDFC6"/>
      </a:accent4>
      <a:accent5>
        <a:srgbClr val="0BB490"/>
      </a:accent5>
      <a:accent6>
        <a:srgbClr val="34DBB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1574</Words>
  <Application>Microsoft Office PowerPoint</Application>
  <PresentationFormat>عرض على الشاشة (16:9)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18</vt:i4>
      </vt:variant>
    </vt:vector>
  </HeadingPairs>
  <TitlesOfParts>
    <vt:vector size="30" baseType="lpstr">
      <vt:lpstr>Courier New</vt:lpstr>
      <vt:lpstr>.AppleSystemUIFont</vt:lpstr>
      <vt:lpstr>Arial</vt:lpstr>
      <vt:lpstr>Wingdings</vt:lpstr>
      <vt:lpstr>Assistant Light</vt:lpstr>
      <vt:lpstr>Helvetica Neue</vt:lpstr>
      <vt:lpstr>Fira Sans Extra Condensed Medium</vt:lpstr>
      <vt:lpstr>Pontano Sans</vt:lpstr>
      <vt:lpstr>PingFang HK</vt:lpstr>
      <vt:lpstr>Nunito Sans ExtraBold</vt:lpstr>
      <vt:lpstr>Nunito Sans</vt:lpstr>
      <vt:lpstr>Marketing Newsletter</vt:lpstr>
      <vt:lpstr>Phishing Detection Using ML </vt:lpstr>
      <vt:lpstr>AGENDA</vt:lpstr>
      <vt:lpstr>The Idea</vt:lpstr>
      <vt:lpstr>The Datasets</vt:lpstr>
      <vt:lpstr>Exploratory Data Analysis EDA  </vt:lpstr>
      <vt:lpstr>DATA VISUALISATIONS </vt:lpstr>
      <vt:lpstr>Scatter Plots </vt:lpstr>
      <vt:lpstr>Scatter Plots</vt:lpstr>
      <vt:lpstr>Scatter Plots</vt:lpstr>
      <vt:lpstr>Data Pre-Processing  </vt:lpstr>
      <vt:lpstr>Data Splitting   </vt:lpstr>
      <vt:lpstr>Model Building</vt:lpstr>
      <vt:lpstr> Logistic Regression </vt:lpstr>
      <vt:lpstr>Naive bayes Classifier </vt:lpstr>
      <vt:lpstr>Random Forest Classifier </vt:lpstr>
      <vt:lpstr>Compare Between Classifier Models </vt:lpstr>
      <vt:lpstr>Result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Detection Using ML </dc:title>
  <cp:lastModifiedBy>شيخه احمد</cp:lastModifiedBy>
  <cp:revision>11</cp:revision>
  <dcterms:modified xsi:type="dcterms:W3CDTF">2022-01-13T06:35:00Z</dcterms:modified>
</cp:coreProperties>
</file>